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0" r:id="rId2"/>
    <p:sldId id="256" r:id="rId3"/>
    <p:sldId id="291" r:id="rId4"/>
    <p:sldId id="265" r:id="rId5"/>
    <p:sldId id="294" r:id="rId6"/>
    <p:sldId id="295" r:id="rId7"/>
    <p:sldId id="296" r:id="rId8"/>
    <p:sldId id="298" r:id="rId9"/>
    <p:sldId id="299" r:id="rId10"/>
    <p:sldId id="300" r:id="rId11"/>
    <p:sldId id="301" r:id="rId12"/>
    <p:sldId id="303" r:id="rId13"/>
    <p:sldId id="304" r:id="rId14"/>
    <p:sldId id="305" r:id="rId15"/>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 userDrawn="1">
          <p15:clr>
            <a:srgbClr val="A4A3A4"/>
          </p15:clr>
        </p15:guide>
        <p15:guide id="2" pos="216" userDrawn="1">
          <p15:clr>
            <a:srgbClr val="A4A3A4"/>
          </p15:clr>
        </p15:guide>
        <p15:guide id="3" pos="4104" userDrawn="1">
          <p15:clr>
            <a:srgbClr val="A4A3A4"/>
          </p15:clr>
        </p15:guide>
        <p15:guide id="4" orient="horz" pos="6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5084" autoAdjust="0"/>
  </p:normalViewPr>
  <p:slideViewPr>
    <p:cSldViewPr snapToGrid="0" showGuides="1">
      <p:cViewPr>
        <p:scale>
          <a:sx n="75" d="100"/>
          <a:sy n="75" d="100"/>
        </p:scale>
        <p:origin x="2184" y="-1195"/>
      </p:cViewPr>
      <p:guideLst>
        <p:guide orient="horz" pos="168"/>
        <p:guide pos="216"/>
        <p:guide pos="4104"/>
        <p:guide orient="horz" pos="607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a:prstGeom prst="rect">
            <a:avLst/>
          </a:prstGeo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ext uri="{BB962C8B-B14F-4D97-AF65-F5344CB8AC3E}">
        <p14:creationId xmlns:p14="http://schemas.microsoft.com/office/powerpoint/2010/main" val="19371752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71488" y="527405"/>
            <a:ext cx="5915025" cy="1914702"/>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2637014"/>
            <a:ext cx="5915025" cy="6285266"/>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5" name="Footer Placeholder 4"/>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3923365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5" name="Footer Placeholder 4"/>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367238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488" y="527405"/>
            <a:ext cx="5915025" cy="191470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71488" y="2637014"/>
            <a:ext cx="5915025" cy="6285266"/>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5" name="Footer Placeholder 4"/>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7958998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a:prstGeom prst="rect">
            <a:avLst/>
          </a:prstGeo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a:prstGeom prst="rect">
            <a:avLst/>
          </a:prstGeo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5" name="Footer Placeholder 4"/>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29473108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1488" y="527405"/>
            <a:ext cx="5915025" cy="191470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6" name="Footer Placeholder 5"/>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7" name="Slide Number Placeholder 6"/>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20551849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472381" y="3618442"/>
            <a:ext cx="2901255" cy="532218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471863" y="3618442"/>
            <a:ext cx="2915543" cy="532218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8" name="Footer Placeholder 7"/>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9" name="Slide Number Placeholder 8"/>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1477352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1488" y="527405"/>
            <a:ext cx="5915025" cy="1914702"/>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4" name="Footer Placeholder 3"/>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5" name="Slide Number Placeholder 4"/>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3546325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3" name="Footer Placeholder 2"/>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4" name="Slide Number Placeholder 3"/>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42128897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a:prstGeom prst="rect">
            <a:avLst/>
          </a:prstGeo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6" name="Footer Placeholder 5"/>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7" name="Slide Number Placeholder 6"/>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173451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a:prstGeom prst="rect">
            <a:avLst/>
          </a:prstGeo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US" dirty="0"/>
          </a:p>
        </p:txBody>
      </p:sp>
      <p:sp>
        <p:nvSpPr>
          <p:cNvPr id="4" name="Text Placeholder 3"/>
          <p:cNvSpPr>
            <a:spLocks noGrp="1"/>
          </p:cNvSpPr>
          <p:nvPr>
            <p:ph type="body" sz="half" idx="2"/>
          </p:nvPr>
        </p:nvSpPr>
        <p:spPr>
          <a:xfrm>
            <a:off x="472381" y="2971800"/>
            <a:ext cx="2211884" cy="5505627"/>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a:xfrm>
            <a:off x="471488" y="9181397"/>
            <a:ext cx="1543050" cy="527403"/>
          </a:xfrm>
          <a:prstGeom prst="rect">
            <a:avLst/>
          </a:prstGeom>
        </p:spPr>
        <p:txBody>
          <a:bodyPr/>
          <a:lstStyle/>
          <a:p>
            <a:fld id="{7E083374-8DCD-4D86-BE71-1545AA11FC3D}" type="datetimeFigureOut">
              <a:rPr lang="en-US" smtClean="0"/>
              <a:t>3/29/2023</a:t>
            </a:fld>
            <a:endParaRPr lang="en-US" dirty="0"/>
          </a:p>
        </p:txBody>
      </p:sp>
      <p:sp>
        <p:nvSpPr>
          <p:cNvPr id="6" name="Footer Placeholder 5"/>
          <p:cNvSpPr>
            <a:spLocks noGrp="1"/>
          </p:cNvSpPr>
          <p:nvPr>
            <p:ph type="ftr" sz="quarter" idx="11"/>
          </p:nvPr>
        </p:nvSpPr>
        <p:spPr>
          <a:xfrm>
            <a:off x="2271713" y="9181397"/>
            <a:ext cx="2314575" cy="527403"/>
          </a:xfrm>
          <a:prstGeom prst="rect">
            <a:avLst/>
          </a:prstGeom>
        </p:spPr>
        <p:txBody>
          <a:bodyPr/>
          <a:lstStyle/>
          <a:p>
            <a:endParaRPr lang="en-US" dirty="0"/>
          </a:p>
        </p:txBody>
      </p:sp>
      <p:sp>
        <p:nvSpPr>
          <p:cNvPr id="7" name="Slide Number Placeholder 6"/>
          <p:cNvSpPr>
            <a:spLocks noGrp="1"/>
          </p:cNvSpPr>
          <p:nvPr>
            <p:ph type="sldNum" sz="quarter" idx="12"/>
          </p:nvPr>
        </p:nvSpPr>
        <p:spPr>
          <a:xfrm>
            <a:off x="4843463" y="9181397"/>
            <a:ext cx="1543050" cy="527403"/>
          </a:xfrm>
          <a:prstGeom prst="rect">
            <a:avLst/>
          </a:prstGeom>
        </p:spPr>
        <p:txBody>
          <a:bodyPr/>
          <a:lstStyle/>
          <a:p>
            <a:fld id="{1A4F95DA-F764-4D01-A4BB-8D2B30AA2708}" type="slidenum">
              <a:rPr lang="en-US" smtClean="0"/>
              <a:t>‹#›</a:t>
            </a:fld>
            <a:endParaRPr lang="en-US" dirty="0"/>
          </a:p>
        </p:txBody>
      </p:sp>
    </p:spTree>
    <p:extLst>
      <p:ext uri="{BB962C8B-B14F-4D97-AF65-F5344CB8AC3E}">
        <p14:creationId xmlns:p14="http://schemas.microsoft.com/office/powerpoint/2010/main" val="180071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40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19708" y="846315"/>
            <a:ext cx="2064570" cy="2064570"/>
          </a:xfrm>
          <a:prstGeom prst="rect">
            <a:avLst/>
          </a:prstGeom>
          <a:noFill/>
        </p:spPr>
        <p:style>
          <a:lnRef idx="0">
            <a:schemeClr val="accent3"/>
          </a:lnRef>
          <a:fillRef idx="3">
            <a:schemeClr val="accent3"/>
          </a:fillRef>
          <a:effectRef idx="3">
            <a:schemeClr val="accent3"/>
          </a:effectRef>
          <a:fontRef idx="minor">
            <a:schemeClr val="lt1"/>
          </a:fontRef>
        </p:style>
      </p:pic>
      <p:sp>
        <p:nvSpPr>
          <p:cNvPr id="5" name="TextBox 4"/>
          <p:cNvSpPr txBox="1"/>
          <p:nvPr/>
        </p:nvSpPr>
        <p:spPr>
          <a:xfrm>
            <a:off x="796554" y="2610508"/>
            <a:ext cx="5266661" cy="523220"/>
          </a:xfrm>
          <a:prstGeom prst="rect">
            <a:avLst/>
          </a:prstGeom>
          <a:noFill/>
        </p:spPr>
        <p:txBody>
          <a:bodyPr wrap="square" rtlCol="0">
            <a:spAutoFit/>
          </a:bodyPr>
          <a:lstStyle/>
          <a:p>
            <a:pPr algn="ctr"/>
            <a:r>
              <a:rPr lang="en-US" sz="1400" b="1" dirty="0"/>
              <a:t>Course Title : </a:t>
            </a:r>
            <a:r>
              <a:rPr lang="en-US" sz="1400" dirty="0"/>
              <a:t>Database System Sessional</a:t>
            </a:r>
          </a:p>
          <a:p>
            <a:pPr algn="ctr"/>
            <a:r>
              <a:rPr lang="en-US" sz="1400" b="1" dirty="0"/>
              <a:t>Course Code : CCE - </a:t>
            </a:r>
            <a:r>
              <a:rPr lang="en-US" sz="1400" dirty="0"/>
              <a:t>224</a:t>
            </a:r>
          </a:p>
        </p:txBody>
      </p:sp>
      <p:sp>
        <p:nvSpPr>
          <p:cNvPr id="6" name="TextBox 5"/>
          <p:cNvSpPr txBox="1"/>
          <p:nvPr/>
        </p:nvSpPr>
        <p:spPr>
          <a:xfrm>
            <a:off x="405114" y="3217583"/>
            <a:ext cx="6093758" cy="338554"/>
          </a:xfrm>
          <a:prstGeom prst="rect">
            <a:avLst/>
          </a:prstGeom>
          <a:solidFill>
            <a:srgbClr val="00B050"/>
          </a:solidFill>
          <a:ln/>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600" b="1" dirty="0"/>
              <a:t> </a:t>
            </a:r>
            <a:r>
              <a:rPr lang="en-US" sz="1600" b="1" dirty="0">
                <a:solidFill>
                  <a:schemeClr val="tx1"/>
                </a:solidFill>
              </a:rPr>
              <a:t>Lab Problem : 01</a:t>
            </a:r>
            <a:endParaRPr lang="en-US" sz="1600" dirty="0">
              <a:solidFill>
                <a:schemeClr val="tx1"/>
              </a:solidFill>
            </a:endParaRPr>
          </a:p>
        </p:txBody>
      </p:sp>
      <p:sp>
        <p:nvSpPr>
          <p:cNvPr id="1043" name="Rectangle 1042"/>
          <p:cNvSpPr/>
          <p:nvPr/>
        </p:nvSpPr>
        <p:spPr>
          <a:xfrm>
            <a:off x="759966" y="8565706"/>
            <a:ext cx="5384053" cy="523220"/>
          </a:xfrm>
          <a:prstGeom prst="rect">
            <a:avLst/>
          </a:prstGeom>
          <a:noFill/>
          <a:ln>
            <a:solidFill>
              <a:schemeClr val="accent3">
                <a:lumMod val="75000"/>
              </a:schemeClr>
            </a:solidFill>
          </a:ln>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sz="1400" dirty="0">
                <a:solidFill>
                  <a:schemeClr val="tx1"/>
                </a:solidFill>
              </a:rPr>
              <a:t>Patuakhali Science &amp; Technology University </a:t>
            </a:r>
          </a:p>
          <a:p>
            <a:pPr algn="ctr"/>
            <a:r>
              <a:rPr lang="en-US" sz="1400" dirty="0">
                <a:solidFill>
                  <a:schemeClr val="tx1"/>
                </a:solidFill>
              </a:rPr>
              <a:t>Dumki, Patuakhali - 8602</a:t>
            </a:r>
          </a:p>
        </p:txBody>
      </p:sp>
      <p:grpSp>
        <p:nvGrpSpPr>
          <p:cNvPr id="13" name="Group 12"/>
          <p:cNvGrpSpPr/>
          <p:nvPr/>
        </p:nvGrpSpPr>
        <p:grpSpPr>
          <a:xfrm>
            <a:off x="2252194" y="6155456"/>
            <a:ext cx="4085863" cy="1853552"/>
            <a:chOff x="2558005" y="5765679"/>
            <a:chExt cx="4085863" cy="1853552"/>
          </a:xfrm>
        </p:grpSpPr>
        <p:sp>
          <p:nvSpPr>
            <p:cNvPr id="12" name="Rectangle 11"/>
            <p:cNvSpPr/>
            <p:nvPr/>
          </p:nvSpPr>
          <p:spPr>
            <a:xfrm>
              <a:off x="2558005" y="5765679"/>
              <a:ext cx="4085863" cy="185355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 name="Group 9"/>
            <p:cNvGrpSpPr/>
            <p:nvPr/>
          </p:nvGrpSpPr>
          <p:grpSpPr>
            <a:xfrm>
              <a:off x="2558005" y="5991488"/>
              <a:ext cx="3615717" cy="1559132"/>
              <a:chOff x="2281399" y="6153199"/>
              <a:chExt cx="3615717" cy="1559132"/>
            </a:xfrm>
          </p:grpSpPr>
          <p:grpSp>
            <p:nvGrpSpPr>
              <p:cNvPr id="1040" name="Group 1039"/>
              <p:cNvGrpSpPr/>
              <p:nvPr/>
            </p:nvGrpSpPr>
            <p:grpSpPr>
              <a:xfrm>
                <a:off x="2281399" y="6153199"/>
                <a:ext cx="3609448" cy="1559132"/>
                <a:chOff x="2223481" y="7000473"/>
                <a:chExt cx="3743518" cy="1689060"/>
              </a:xfrm>
            </p:grpSpPr>
            <p:sp>
              <p:nvSpPr>
                <p:cNvPr id="20" name="TextBox 19"/>
                <p:cNvSpPr txBox="1"/>
                <p:nvPr/>
              </p:nvSpPr>
              <p:spPr>
                <a:xfrm>
                  <a:off x="2223481" y="7000473"/>
                  <a:ext cx="1928919" cy="333425"/>
                </a:xfrm>
                <a:prstGeom prst="rect">
                  <a:avLst/>
                </a:prstGeom>
                <a:noFill/>
                <a:ln>
                  <a:noFill/>
                </a:ln>
              </p:spPr>
              <p:txBody>
                <a:bodyPr wrap="square" rtlCol="0">
                  <a:spAutoFit/>
                </a:bodyPr>
                <a:lstStyle/>
                <a:p>
                  <a:pPr algn="ctr"/>
                  <a:r>
                    <a:rPr lang="en-US" sz="1400" b="1" dirty="0">
                      <a:solidFill>
                        <a:srgbClr val="0070C0"/>
                      </a:solidFill>
                    </a:rPr>
                    <a:t>Submitted By</a:t>
                  </a:r>
                </a:p>
              </p:txBody>
            </p:sp>
            <p:grpSp>
              <p:nvGrpSpPr>
                <p:cNvPr id="23" name="Group 22"/>
                <p:cNvGrpSpPr/>
                <p:nvPr/>
              </p:nvGrpSpPr>
              <p:grpSpPr>
                <a:xfrm>
                  <a:off x="2592022" y="7322945"/>
                  <a:ext cx="3344962" cy="357185"/>
                  <a:chOff x="3439292" y="6801228"/>
                  <a:chExt cx="2525258" cy="357185"/>
                </a:xfrm>
              </p:grpSpPr>
              <p:sp>
                <p:nvSpPr>
                  <p:cNvPr id="21" name="TextBox 20"/>
                  <p:cNvSpPr txBox="1"/>
                  <p:nvPr/>
                </p:nvSpPr>
                <p:spPr>
                  <a:xfrm>
                    <a:off x="3439292" y="6801228"/>
                    <a:ext cx="1225797" cy="333425"/>
                  </a:xfrm>
                  <a:prstGeom prst="rect">
                    <a:avLst/>
                  </a:prstGeom>
                  <a:noFill/>
                </p:spPr>
                <p:txBody>
                  <a:bodyPr wrap="square" rtlCol="0">
                    <a:spAutoFit/>
                  </a:bodyPr>
                  <a:lstStyle/>
                  <a:p>
                    <a:r>
                      <a:rPr lang="en-US" sz="1400" b="1" dirty="0"/>
                      <a:t>Name      :       </a:t>
                    </a:r>
                    <a:endParaRPr lang="en-US" sz="1400" dirty="0"/>
                  </a:p>
                </p:txBody>
              </p:sp>
              <p:cxnSp>
                <p:nvCxnSpPr>
                  <p:cNvPr id="22" name="Straight Connector 21"/>
                  <p:cNvCxnSpPr/>
                  <p:nvPr/>
                </p:nvCxnSpPr>
                <p:spPr>
                  <a:xfrm flipV="1">
                    <a:off x="4289955" y="7152325"/>
                    <a:ext cx="1674595" cy="60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569987" y="7643383"/>
                  <a:ext cx="3366997" cy="333425"/>
                  <a:chOff x="2563106" y="6759603"/>
                  <a:chExt cx="3366997" cy="273500"/>
                </a:xfrm>
              </p:grpSpPr>
              <p:sp>
                <p:nvSpPr>
                  <p:cNvPr id="26" name="TextBox 25"/>
                  <p:cNvSpPr txBox="1"/>
                  <p:nvPr/>
                </p:nvSpPr>
                <p:spPr>
                  <a:xfrm>
                    <a:off x="2563106" y="6759603"/>
                    <a:ext cx="1747379" cy="273500"/>
                  </a:xfrm>
                  <a:prstGeom prst="rect">
                    <a:avLst/>
                  </a:prstGeom>
                  <a:noFill/>
                </p:spPr>
                <p:txBody>
                  <a:bodyPr wrap="square" rtlCol="0">
                    <a:spAutoFit/>
                  </a:bodyPr>
                  <a:lstStyle/>
                  <a:p>
                    <a:r>
                      <a:rPr lang="en-US" sz="1400" b="1" dirty="0"/>
                      <a:t>Id             :  </a:t>
                    </a:r>
                    <a:endParaRPr lang="en-US" sz="1400" dirty="0"/>
                  </a:p>
                </p:txBody>
              </p:sp>
              <p:cxnSp>
                <p:nvCxnSpPr>
                  <p:cNvPr id="27" name="Straight Connector 26"/>
                  <p:cNvCxnSpPr/>
                  <p:nvPr/>
                </p:nvCxnSpPr>
                <p:spPr>
                  <a:xfrm flipV="1">
                    <a:off x="3711931" y="7016910"/>
                    <a:ext cx="2218172" cy="840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2531988" y="7975639"/>
                  <a:ext cx="3404995" cy="333425"/>
                  <a:chOff x="2487106" y="6719499"/>
                  <a:chExt cx="3404995" cy="333425"/>
                </a:xfrm>
              </p:grpSpPr>
              <p:sp>
                <p:nvSpPr>
                  <p:cNvPr id="29" name="TextBox 28"/>
                  <p:cNvSpPr txBox="1"/>
                  <p:nvPr/>
                </p:nvSpPr>
                <p:spPr>
                  <a:xfrm>
                    <a:off x="2487106" y="6719499"/>
                    <a:ext cx="1777395" cy="333425"/>
                  </a:xfrm>
                  <a:prstGeom prst="rect">
                    <a:avLst/>
                  </a:prstGeom>
                  <a:noFill/>
                </p:spPr>
                <p:txBody>
                  <a:bodyPr wrap="square" rtlCol="0">
                    <a:spAutoFit/>
                  </a:bodyPr>
                  <a:lstStyle/>
                  <a:p>
                    <a:r>
                      <a:rPr lang="en-US" sz="1400" b="1" dirty="0"/>
                      <a:t> Reg. No    :  </a:t>
                    </a:r>
                    <a:endParaRPr lang="en-US" sz="1400" dirty="0"/>
                  </a:p>
                </p:txBody>
              </p:sp>
              <p:cxnSp>
                <p:nvCxnSpPr>
                  <p:cNvPr id="30" name="Straight Connector 29"/>
                  <p:cNvCxnSpPr/>
                  <p:nvPr/>
                </p:nvCxnSpPr>
                <p:spPr>
                  <a:xfrm flipV="1">
                    <a:off x="3703945" y="7014513"/>
                    <a:ext cx="2188156" cy="1103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562004" y="8356108"/>
                  <a:ext cx="3404995" cy="333425"/>
                  <a:chOff x="2555123" y="6684133"/>
                  <a:chExt cx="3404995" cy="333425"/>
                </a:xfrm>
              </p:grpSpPr>
              <p:sp>
                <p:nvSpPr>
                  <p:cNvPr id="37" name="TextBox 36"/>
                  <p:cNvSpPr txBox="1"/>
                  <p:nvPr/>
                </p:nvSpPr>
                <p:spPr>
                  <a:xfrm>
                    <a:off x="2555123" y="6684133"/>
                    <a:ext cx="1747378" cy="333425"/>
                  </a:xfrm>
                  <a:prstGeom prst="rect">
                    <a:avLst/>
                  </a:prstGeom>
                  <a:noFill/>
                </p:spPr>
                <p:txBody>
                  <a:bodyPr wrap="square" rtlCol="0">
                    <a:spAutoFit/>
                  </a:bodyPr>
                  <a:lstStyle/>
                  <a:p>
                    <a:r>
                      <a:rPr lang="en-US" sz="1400" b="1" dirty="0"/>
                      <a:t>Session    : </a:t>
                    </a:r>
                    <a:endParaRPr lang="en-US" sz="1400" dirty="0"/>
                  </a:p>
                </p:txBody>
              </p:sp>
              <p:cxnSp>
                <p:nvCxnSpPr>
                  <p:cNvPr id="38" name="Straight Connector 37"/>
                  <p:cNvCxnSpPr/>
                  <p:nvPr/>
                </p:nvCxnSpPr>
                <p:spPr>
                  <a:xfrm flipV="1">
                    <a:off x="3741946" y="6959648"/>
                    <a:ext cx="2218172" cy="1156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044" name="TextBox 1043"/>
              <p:cNvSpPr txBox="1"/>
              <p:nvPr/>
            </p:nvSpPr>
            <p:spPr>
              <a:xfrm>
                <a:off x="3723175" y="6478353"/>
                <a:ext cx="2138730" cy="307777"/>
              </a:xfrm>
              <a:prstGeom prst="rect">
                <a:avLst/>
              </a:prstGeom>
              <a:noFill/>
            </p:spPr>
            <p:txBody>
              <a:bodyPr wrap="square" rtlCol="0">
                <a:spAutoFit/>
              </a:bodyPr>
              <a:lstStyle/>
              <a:p>
                <a:r>
                  <a:rPr lang="en-US" sz="1400" dirty="0" err="1" smtClean="0"/>
                  <a:t>Md</a:t>
                </a:r>
                <a:r>
                  <a:rPr lang="en-US" sz="1400" dirty="0" smtClean="0"/>
                  <a:t> Mohidul Alam</a:t>
                </a:r>
                <a:endParaRPr lang="en-US" sz="1400" dirty="0"/>
              </a:p>
            </p:txBody>
          </p:sp>
          <p:sp>
            <p:nvSpPr>
              <p:cNvPr id="60" name="TextBox 59"/>
              <p:cNvSpPr txBox="1"/>
              <p:nvPr/>
            </p:nvSpPr>
            <p:spPr>
              <a:xfrm>
                <a:off x="3752116" y="6745698"/>
                <a:ext cx="2138730" cy="307777"/>
              </a:xfrm>
              <a:prstGeom prst="rect">
                <a:avLst/>
              </a:prstGeom>
              <a:noFill/>
            </p:spPr>
            <p:txBody>
              <a:bodyPr wrap="square" rtlCol="0">
                <a:spAutoFit/>
              </a:bodyPr>
              <a:lstStyle/>
              <a:p>
                <a:r>
                  <a:rPr lang="en-US" sz="1400" dirty="0" smtClean="0"/>
                  <a:t>1902016</a:t>
                </a:r>
                <a:endParaRPr lang="en-US" sz="1400" dirty="0"/>
              </a:p>
            </p:txBody>
          </p:sp>
          <p:sp>
            <p:nvSpPr>
              <p:cNvPr id="61" name="TextBox 60"/>
              <p:cNvSpPr txBox="1"/>
              <p:nvPr/>
            </p:nvSpPr>
            <p:spPr>
              <a:xfrm>
                <a:off x="3758386" y="7025751"/>
                <a:ext cx="2138730" cy="307777"/>
              </a:xfrm>
              <a:prstGeom prst="rect">
                <a:avLst/>
              </a:prstGeom>
              <a:noFill/>
            </p:spPr>
            <p:txBody>
              <a:bodyPr wrap="square" rtlCol="0">
                <a:spAutoFit/>
              </a:bodyPr>
              <a:lstStyle/>
              <a:p>
                <a:r>
                  <a:rPr lang="en-US" sz="1400" dirty="0" smtClean="0"/>
                  <a:t>08722</a:t>
                </a:r>
                <a:endParaRPr lang="en-US" sz="1400" dirty="0"/>
              </a:p>
            </p:txBody>
          </p:sp>
          <p:sp>
            <p:nvSpPr>
              <p:cNvPr id="62" name="TextBox 61"/>
              <p:cNvSpPr txBox="1"/>
              <p:nvPr/>
            </p:nvSpPr>
            <p:spPr>
              <a:xfrm>
                <a:off x="3752019" y="7320699"/>
                <a:ext cx="2138730" cy="307777"/>
              </a:xfrm>
              <a:prstGeom prst="rect">
                <a:avLst/>
              </a:prstGeom>
              <a:noFill/>
            </p:spPr>
            <p:txBody>
              <a:bodyPr wrap="square" rtlCol="0">
                <a:spAutoFit/>
              </a:bodyPr>
              <a:lstStyle/>
              <a:p>
                <a:r>
                  <a:rPr lang="en-US" sz="1400" dirty="0" smtClean="0"/>
                  <a:t>2019 </a:t>
                </a:r>
                <a:r>
                  <a:rPr lang="en-US" sz="1400" dirty="0"/>
                  <a:t>- </a:t>
                </a:r>
                <a:r>
                  <a:rPr lang="en-US" sz="1400" dirty="0" smtClean="0"/>
                  <a:t>2020</a:t>
                </a:r>
                <a:endParaRPr lang="en-US" sz="1400" dirty="0"/>
              </a:p>
            </p:txBody>
          </p:sp>
        </p:grpSp>
      </p:grpSp>
      <p:grpSp>
        <p:nvGrpSpPr>
          <p:cNvPr id="32" name="Group 31"/>
          <p:cNvGrpSpPr/>
          <p:nvPr/>
        </p:nvGrpSpPr>
        <p:grpSpPr>
          <a:xfrm>
            <a:off x="384947" y="4106909"/>
            <a:ext cx="6113925" cy="1355099"/>
            <a:chOff x="462987" y="4372907"/>
            <a:chExt cx="5731611" cy="1355099"/>
          </a:xfrm>
        </p:grpSpPr>
        <p:sp>
          <p:nvSpPr>
            <p:cNvPr id="33" name="Rectangle 32"/>
            <p:cNvSpPr/>
            <p:nvPr/>
          </p:nvSpPr>
          <p:spPr>
            <a:xfrm>
              <a:off x="462987" y="4372907"/>
              <a:ext cx="5711392" cy="135509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4" name="Group 33"/>
            <p:cNvGrpSpPr/>
            <p:nvPr/>
          </p:nvGrpSpPr>
          <p:grpSpPr>
            <a:xfrm>
              <a:off x="494374" y="4445440"/>
              <a:ext cx="5700224" cy="1108242"/>
              <a:chOff x="494374" y="4445440"/>
              <a:chExt cx="5700224" cy="1108242"/>
            </a:xfrm>
          </p:grpSpPr>
          <p:sp>
            <p:nvSpPr>
              <p:cNvPr id="35" name="TextBox 34"/>
              <p:cNvSpPr txBox="1"/>
              <p:nvPr/>
            </p:nvSpPr>
            <p:spPr>
              <a:xfrm>
                <a:off x="494374" y="4445440"/>
                <a:ext cx="1719097" cy="369332"/>
              </a:xfrm>
              <a:prstGeom prst="rect">
                <a:avLst/>
              </a:prstGeom>
              <a:noFill/>
              <a:ln>
                <a:noFill/>
              </a:ln>
            </p:spPr>
            <p:txBody>
              <a:bodyPr wrap="square" rtlCol="0">
                <a:spAutoFit/>
              </a:bodyPr>
              <a:lstStyle/>
              <a:p>
                <a:pPr algn="ctr"/>
                <a:r>
                  <a:rPr lang="en-US" b="1" dirty="0">
                    <a:solidFill>
                      <a:srgbClr val="002060"/>
                    </a:solidFill>
                  </a:rPr>
                  <a:t>Submitted To</a:t>
                </a:r>
              </a:p>
            </p:txBody>
          </p:sp>
          <p:sp>
            <p:nvSpPr>
              <p:cNvPr id="39" name="TextBox 38"/>
              <p:cNvSpPr txBox="1"/>
              <p:nvPr/>
            </p:nvSpPr>
            <p:spPr>
              <a:xfrm>
                <a:off x="692492" y="4753463"/>
                <a:ext cx="5502106" cy="800219"/>
              </a:xfrm>
              <a:prstGeom prst="rect">
                <a:avLst/>
              </a:prstGeom>
              <a:noFill/>
            </p:spPr>
            <p:txBody>
              <a:bodyPr wrap="square" rtlCol="0">
                <a:spAutoFit/>
              </a:bodyPr>
              <a:lstStyle/>
              <a:p>
                <a:r>
                  <a:rPr lang="en-US" sz="1600" b="1" dirty="0"/>
                  <a:t>Professor</a:t>
                </a:r>
                <a:r>
                  <a:rPr lang="en-US" sz="1400" dirty="0"/>
                  <a:t> </a:t>
                </a:r>
                <a:r>
                  <a:rPr lang="en-US" b="1" dirty="0"/>
                  <a:t>Dr. Md. Samsuzzaman</a:t>
                </a:r>
                <a:endParaRPr lang="pt-BR" sz="1400" dirty="0"/>
              </a:p>
              <a:p>
                <a:r>
                  <a:rPr lang="en-US" sz="1400" dirty="0"/>
                  <a:t>Department of Computer and Communication Engineering</a:t>
                </a:r>
              </a:p>
              <a:p>
                <a:r>
                  <a:rPr lang="en-US" sz="1400" dirty="0"/>
                  <a:t>Faculty Of Computer Science &amp; Engineering.</a:t>
                </a:r>
              </a:p>
            </p:txBody>
          </p:sp>
        </p:grpSp>
      </p:grpSp>
    </p:spTree>
    <p:extLst>
      <p:ext uri="{BB962C8B-B14F-4D97-AF65-F5344CB8AC3E}">
        <p14:creationId xmlns:p14="http://schemas.microsoft.com/office/powerpoint/2010/main" val="2402914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684"/>
          <a:stretch/>
        </p:blipFill>
        <p:spPr>
          <a:xfrm>
            <a:off x="358140" y="906675"/>
            <a:ext cx="4216631" cy="3436637"/>
          </a:xfrm>
          <a:prstGeom prst="rect">
            <a:avLst/>
          </a:prstGeom>
        </p:spPr>
      </p:pic>
      <p:sp>
        <p:nvSpPr>
          <p:cNvPr id="5" name="Rectangle 4"/>
          <p:cNvSpPr/>
          <p:nvPr/>
        </p:nvSpPr>
        <p:spPr>
          <a:xfrm>
            <a:off x="358140" y="445010"/>
            <a:ext cx="4216631"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FROM instructor WHERE </a:t>
            </a:r>
            <a:r>
              <a:rPr lang="en-US" sz="1200" b="1" dirty="0" err="1"/>
              <a:t>dept_name</a:t>
            </a:r>
            <a:r>
              <a:rPr lang="en-US" sz="1200" b="1" dirty="0"/>
              <a:t> = 'Computer Science' AND salary &gt; 70000;</a:t>
            </a:r>
          </a:p>
        </p:txBody>
      </p:sp>
      <p:sp>
        <p:nvSpPr>
          <p:cNvPr id="6" name="Rectangle 5"/>
          <p:cNvSpPr/>
          <p:nvPr/>
        </p:nvSpPr>
        <p:spPr>
          <a:xfrm>
            <a:off x="358140" y="4960620"/>
            <a:ext cx="4571829" cy="646331"/>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a:t>
            </a:r>
            <a:r>
              <a:rPr lang="en-US" sz="1200" b="1" dirty="0" err="1" smtClean="0"/>
              <a:t>instructor.dept_name</a:t>
            </a:r>
            <a:r>
              <a:rPr lang="en-US" sz="1200" b="1" dirty="0"/>
              <a:t>, building FROM instructor, department WHERE </a:t>
            </a:r>
            <a:r>
              <a:rPr lang="en-US" sz="1200" b="1" dirty="0" err="1" smtClean="0"/>
              <a:t>instructor.dept_name</a:t>
            </a:r>
            <a:r>
              <a:rPr lang="en-US" sz="1200" b="1" dirty="0"/>
              <a:t>= </a:t>
            </a:r>
            <a:r>
              <a:rPr lang="en-US" sz="1200" b="1" dirty="0" err="1" smtClean="0"/>
              <a:t>department.dept_name</a:t>
            </a:r>
            <a:r>
              <a:rPr lang="en-US" sz="1200" b="1" dirty="0"/>
              <a:t>;</a:t>
            </a:r>
          </a:p>
        </p:txBody>
      </p:sp>
      <p:pic>
        <p:nvPicPr>
          <p:cNvPr id="7" name="Picture 6"/>
          <p:cNvPicPr>
            <a:picLocks noChangeAspect="1"/>
          </p:cNvPicPr>
          <p:nvPr/>
        </p:nvPicPr>
        <p:blipFill rotWithShape="1">
          <a:blip r:embed="rId3"/>
          <a:srcRect l="26364"/>
          <a:stretch/>
        </p:blipFill>
        <p:spPr>
          <a:xfrm>
            <a:off x="358139" y="5606951"/>
            <a:ext cx="4571829" cy="3739803"/>
          </a:xfrm>
          <a:prstGeom prst="rect">
            <a:avLst/>
          </a:prstGeom>
        </p:spPr>
      </p:pic>
    </p:spTree>
    <p:extLst>
      <p:ext uri="{BB962C8B-B14F-4D97-AF65-F5344CB8AC3E}">
        <p14:creationId xmlns:p14="http://schemas.microsoft.com/office/powerpoint/2010/main" val="840920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159" y="386420"/>
            <a:ext cx="4671065"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course_id FROM instructor, teaches WHERE instructor.ID= teaches.ID;</a:t>
            </a:r>
          </a:p>
        </p:txBody>
      </p:sp>
      <p:pic>
        <p:nvPicPr>
          <p:cNvPr id="5" name="Picture 4"/>
          <p:cNvPicPr>
            <a:picLocks noChangeAspect="1"/>
          </p:cNvPicPr>
          <p:nvPr/>
        </p:nvPicPr>
        <p:blipFill rotWithShape="1">
          <a:blip r:embed="rId2"/>
          <a:srcRect l="25598"/>
          <a:stretch/>
        </p:blipFill>
        <p:spPr>
          <a:xfrm>
            <a:off x="353451" y="848085"/>
            <a:ext cx="4671065" cy="2327626"/>
          </a:xfrm>
          <a:prstGeom prst="rect">
            <a:avLst/>
          </a:prstGeom>
        </p:spPr>
      </p:pic>
      <p:sp>
        <p:nvSpPr>
          <p:cNvPr id="6" name="Rectangle 5"/>
          <p:cNvSpPr/>
          <p:nvPr/>
        </p:nvSpPr>
        <p:spPr>
          <a:xfrm>
            <a:off x="353452" y="3267364"/>
            <a:ext cx="4590013" cy="646331"/>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a:t>
            </a:r>
            <a:r>
              <a:rPr lang="en-US" sz="1200" b="1" dirty="0" smtClean="0"/>
              <a:t>course_id </a:t>
            </a:r>
            <a:r>
              <a:rPr lang="en-US" sz="1200" b="1" dirty="0"/>
              <a:t>FROM instructor, teaches WHERE instructor.ID= teaches.ID and </a:t>
            </a:r>
            <a:r>
              <a:rPr lang="en-US" sz="1200" b="1" dirty="0" err="1" smtClean="0"/>
              <a:t>instructor.dept_name</a:t>
            </a:r>
            <a:r>
              <a:rPr lang="en-US" sz="1200" b="1" dirty="0" smtClean="0"/>
              <a:t> </a:t>
            </a:r>
            <a:r>
              <a:rPr lang="en-US" sz="1200" b="1" dirty="0"/>
              <a:t>= 'Computer Science';</a:t>
            </a:r>
          </a:p>
        </p:txBody>
      </p:sp>
      <p:pic>
        <p:nvPicPr>
          <p:cNvPr id="7" name="Picture 6"/>
          <p:cNvPicPr>
            <a:picLocks noChangeAspect="1"/>
          </p:cNvPicPr>
          <p:nvPr/>
        </p:nvPicPr>
        <p:blipFill rotWithShape="1">
          <a:blip r:embed="rId3"/>
          <a:srcRect l="26014"/>
          <a:stretch/>
        </p:blipFill>
        <p:spPr>
          <a:xfrm>
            <a:off x="353451" y="3913695"/>
            <a:ext cx="4590014" cy="2492741"/>
          </a:xfrm>
          <a:prstGeom prst="rect">
            <a:avLst/>
          </a:prstGeom>
        </p:spPr>
      </p:pic>
      <p:sp>
        <p:nvSpPr>
          <p:cNvPr id="8" name="Rectangle 7"/>
          <p:cNvSpPr/>
          <p:nvPr/>
        </p:nvSpPr>
        <p:spPr>
          <a:xfrm>
            <a:off x="353451" y="6522720"/>
            <a:ext cx="4350488"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a:t>
            </a:r>
            <a:r>
              <a:rPr lang="en-US" sz="1200" b="1" dirty="0" smtClean="0"/>
              <a:t>course_id  FROM </a:t>
            </a:r>
            <a:r>
              <a:rPr lang="en-US" sz="1200" b="1" dirty="0"/>
              <a:t>instructor, </a:t>
            </a:r>
            <a:r>
              <a:rPr lang="en-US" sz="1200" b="1" dirty="0" smtClean="0"/>
              <a:t>teaches  WHERE </a:t>
            </a:r>
            <a:r>
              <a:rPr lang="en-US" sz="1200" b="1" dirty="0"/>
              <a:t>instructor.ID= teaches.ID;</a:t>
            </a:r>
          </a:p>
        </p:txBody>
      </p:sp>
      <p:pic>
        <p:nvPicPr>
          <p:cNvPr id="9" name="Picture 8"/>
          <p:cNvPicPr>
            <a:picLocks noChangeAspect="1"/>
          </p:cNvPicPr>
          <p:nvPr/>
        </p:nvPicPr>
        <p:blipFill rotWithShape="1">
          <a:blip r:embed="rId4"/>
          <a:srcRect l="29515"/>
          <a:stretch/>
        </p:blipFill>
        <p:spPr>
          <a:xfrm>
            <a:off x="353451" y="6984385"/>
            <a:ext cx="4350488" cy="2891825"/>
          </a:xfrm>
          <a:prstGeom prst="rect">
            <a:avLst/>
          </a:prstGeom>
        </p:spPr>
      </p:pic>
    </p:spTree>
    <p:extLst>
      <p:ext uri="{BB962C8B-B14F-4D97-AF65-F5344CB8AC3E}">
        <p14:creationId xmlns:p14="http://schemas.microsoft.com/office/powerpoint/2010/main" val="769179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5221" y="981640"/>
            <a:ext cx="4225215"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as instructor_name, </a:t>
            </a:r>
            <a:r>
              <a:rPr lang="en-US" sz="1200" b="1" dirty="0" smtClean="0"/>
              <a:t>course_id FROM </a:t>
            </a:r>
            <a:r>
              <a:rPr lang="en-US" sz="1200" b="1" dirty="0"/>
              <a:t>instructor, </a:t>
            </a:r>
            <a:r>
              <a:rPr lang="en-US" sz="1200" b="1" dirty="0" smtClean="0"/>
              <a:t>teaches WHERE </a:t>
            </a:r>
            <a:r>
              <a:rPr lang="en-US" sz="1200" b="1" dirty="0"/>
              <a:t>instructor.ID= teaches.ID;</a:t>
            </a:r>
          </a:p>
        </p:txBody>
      </p:sp>
      <p:pic>
        <p:nvPicPr>
          <p:cNvPr id="3" name="Picture 2"/>
          <p:cNvPicPr>
            <a:picLocks noChangeAspect="1"/>
          </p:cNvPicPr>
          <p:nvPr/>
        </p:nvPicPr>
        <p:blipFill rotWithShape="1">
          <a:blip r:embed="rId2"/>
          <a:srcRect l="29488"/>
          <a:stretch/>
        </p:blipFill>
        <p:spPr>
          <a:xfrm>
            <a:off x="305221" y="1373290"/>
            <a:ext cx="4338837" cy="3041969"/>
          </a:xfrm>
          <a:prstGeom prst="rect">
            <a:avLst/>
          </a:prstGeom>
        </p:spPr>
      </p:pic>
      <p:sp>
        <p:nvSpPr>
          <p:cNvPr id="4" name="Rectangle 3"/>
          <p:cNvSpPr/>
          <p:nvPr/>
        </p:nvSpPr>
        <p:spPr>
          <a:xfrm>
            <a:off x="324061" y="4854606"/>
            <a:ext cx="4255708"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T.name, </a:t>
            </a:r>
            <a:r>
              <a:rPr lang="en-US" sz="1200" b="1" dirty="0" err="1"/>
              <a:t>S.course_id</a:t>
            </a:r>
            <a:r>
              <a:rPr lang="en-US" sz="1200" b="1" dirty="0"/>
              <a:t> FROM instructor as T, teaches as S WHERE T.ID= S.ID;</a:t>
            </a:r>
          </a:p>
        </p:txBody>
      </p:sp>
      <p:pic>
        <p:nvPicPr>
          <p:cNvPr id="5" name="Picture 4"/>
          <p:cNvPicPr>
            <a:picLocks noChangeAspect="1"/>
          </p:cNvPicPr>
          <p:nvPr/>
        </p:nvPicPr>
        <p:blipFill rotWithShape="1">
          <a:blip r:embed="rId3"/>
          <a:srcRect l="30533"/>
          <a:stretch/>
        </p:blipFill>
        <p:spPr>
          <a:xfrm>
            <a:off x="305221" y="5353278"/>
            <a:ext cx="4274548" cy="2901938"/>
          </a:xfrm>
          <a:prstGeom prst="rect">
            <a:avLst/>
          </a:prstGeom>
        </p:spPr>
      </p:pic>
    </p:spTree>
    <p:extLst>
      <p:ext uri="{BB962C8B-B14F-4D97-AF65-F5344CB8AC3E}">
        <p14:creationId xmlns:p14="http://schemas.microsoft.com/office/powerpoint/2010/main" val="1931267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266700"/>
            <a:ext cx="6172200"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DISTINCT </a:t>
            </a:r>
            <a:r>
              <a:rPr lang="en-US" sz="1200" b="1" dirty="0" smtClean="0"/>
              <a:t>T.name FROM </a:t>
            </a:r>
            <a:r>
              <a:rPr lang="en-US" sz="1200" b="1" dirty="0"/>
              <a:t>instructor as T, instructor as </a:t>
            </a:r>
            <a:r>
              <a:rPr lang="en-US" sz="1200" b="1" dirty="0" smtClean="0"/>
              <a:t>S WHERE </a:t>
            </a:r>
            <a:r>
              <a:rPr lang="en-US" sz="1200" b="1" dirty="0" err="1"/>
              <a:t>T.salary</a:t>
            </a:r>
            <a:r>
              <a:rPr lang="en-US" sz="1200" b="1" dirty="0"/>
              <a:t> &gt; </a:t>
            </a:r>
            <a:r>
              <a:rPr lang="en-US" sz="1200" b="1" dirty="0" err="1"/>
              <a:t>S.salary</a:t>
            </a:r>
            <a:r>
              <a:rPr lang="en-US" sz="1200" b="1" dirty="0"/>
              <a:t> and </a:t>
            </a:r>
            <a:r>
              <a:rPr lang="en-US" sz="1200" b="1" dirty="0" err="1"/>
              <a:t>S.dept_name</a:t>
            </a:r>
            <a:r>
              <a:rPr lang="en-US" sz="1200" b="1" dirty="0"/>
              <a:t> = 'Biology';</a:t>
            </a:r>
          </a:p>
        </p:txBody>
      </p:sp>
      <p:pic>
        <p:nvPicPr>
          <p:cNvPr id="3" name="Picture 2"/>
          <p:cNvPicPr>
            <a:picLocks noChangeAspect="1"/>
          </p:cNvPicPr>
          <p:nvPr/>
        </p:nvPicPr>
        <p:blipFill>
          <a:blip r:embed="rId2"/>
          <a:stretch>
            <a:fillRect/>
          </a:stretch>
        </p:blipFill>
        <p:spPr>
          <a:xfrm>
            <a:off x="342900" y="728366"/>
            <a:ext cx="6213541" cy="4319624"/>
          </a:xfrm>
          <a:prstGeom prst="rect">
            <a:avLst/>
          </a:prstGeom>
        </p:spPr>
      </p:pic>
      <p:sp>
        <p:nvSpPr>
          <p:cNvPr id="4" name="Rectangle 3"/>
          <p:cNvSpPr/>
          <p:nvPr/>
        </p:nvSpPr>
        <p:spPr>
          <a:xfrm>
            <a:off x="290512" y="5125659"/>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a:t>
            </a:r>
            <a:r>
              <a:rPr lang="en-US" sz="1200" b="1" dirty="0" err="1"/>
              <a:t>dept_name</a:t>
            </a:r>
            <a:r>
              <a:rPr lang="en-US" sz="1200" b="1" dirty="0"/>
              <a:t> FROM department WHERE building LIKE '%Science%';</a:t>
            </a:r>
          </a:p>
        </p:txBody>
      </p:sp>
      <p:pic>
        <p:nvPicPr>
          <p:cNvPr id="5" name="Picture 4"/>
          <p:cNvPicPr>
            <a:picLocks noChangeAspect="1"/>
          </p:cNvPicPr>
          <p:nvPr/>
        </p:nvPicPr>
        <p:blipFill>
          <a:blip r:embed="rId3"/>
          <a:stretch>
            <a:fillRect/>
          </a:stretch>
        </p:blipFill>
        <p:spPr>
          <a:xfrm>
            <a:off x="342900" y="5402658"/>
            <a:ext cx="6119812" cy="3780979"/>
          </a:xfrm>
          <a:prstGeom prst="rect">
            <a:avLst/>
          </a:prstGeom>
        </p:spPr>
      </p:pic>
    </p:spTree>
    <p:extLst>
      <p:ext uri="{BB962C8B-B14F-4D97-AF65-F5344CB8AC3E}">
        <p14:creationId xmlns:p14="http://schemas.microsoft.com/office/powerpoint/2010/main" val="1067823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266700"/>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instructor.* FROM instructor, teaches WHERE instructor.ID= teaches.ID;</a:t>
            </a:r>
          </a:p>
        </p:txBody>
      </p:sp>
      <p:pic>
        <p:nvPicPr>
          <p:cNvPr id="3" name="Picture 2"/>
          <p:cNvPicPr>
            <a:picLocks noChangeAspect="1"/>
          </p:cNvPicPr>
          <p:nvPr/>
        </p:nvPicPr>
        <p:blipFill>
          <a:blip r:embed="rId2"/>
          <a:stretch>
            <a:fillRect/>
          </a:stretch>
        </p:blipFill>
        <p:spPr>
          <a:xfrm>
            <a:off x="342900" y="543699"/>
            <a:ext cx="6179529" cy="3602416"/>
          </a:xfrm>
          <a:prstGeom prst="rect">
            <a:avLst/>
          </a:prstGeom>
        </p:spPr>
      </p:pic>
      <p:sp>
        <p:nvSpPr>
          <p:cNvPr id="4" name="Rectangle 3"/>
          <p:cNvSpPr/>
          <p:nvPr/>
        </p:nvSpPr>
        <p:spPr>
          <a:xfrm>
            <a:off x="350229" y="4423114"/>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FROM instructor where </a:t>
            </a:r>
            <a:r>
              <a:rPr lang="en-US" sz="1200" b="1" dirty="0" err="1"/>
              <a:t>dept_name</a:t>
            </a:r>
            <a:r>
              <a:rPr lang="en-US" sz="1200" b="1" dirty="0"/>
              <a:t> = 'Physics' order by name;</a:t>
            </a:r>
          </a:p>
        </p:txBody>
      </p:sp>
      <p:pic>
        <p:nvPicPr>
          <p:cNvPr id="6" name="Picture 5"/>
          <p:cNvPicPr>
            <a:picLocks noChangeAspect="1"/>
          </p:cNvPicPr>
          <p:nvPr/>
        </p:nvPicPr>
        <p:blipFill rotWithShape="1">
          <a:blip r:embed="rId3"/>
          <a:srcRect t="14323"/>
          <a:stretch/>
        </p:blipFill>
        <p:spPr>
          <a:xfrm>
            <a:off x="350229" y="4700113"/>
            <a:ext cx="6179529" cy="2980110"/>
          </a:xfrm>
          <a:prstGeom prst="rect">
            <a:avLst/>
          </a:prstGeom>
        </p:spPr>
      </p:pic>
    </p:spTree>
    <p:extLst>
      <p:ext uri="{BB962C8B-B14F-4D97-AF65-F5344CB8AC3E}">
        <p14:creationId xmlns:p14="http://schemas.microsoft.com/office/powerpoint/2010/main" val="2941850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00100" y="612014"/>
            <a:ext cx="5440679" cy="1353946"/>
            <a:chOff x="1784857" y="539114"/>
            <a:chExt cx="4558069" cy="1218858"/>
          </a:xfrm>
        </p:grpSpPr>
        <p:sp>
          <p:nvSpPr>
            <p:cNvPr id="4" name="Rectangle 3"/>
            <p:cNvSpPr/>
            <p:nvPr/>
          </p:nvSpPr>
          <p:spPr>
            <a:xfrm>
              <a:off x="1833839" y="539114"/>
              <a:ext cx="154763" cy="249362"/>
            </a:xfrm>
            <a:prstGeom prst="rect">
              <a:avLst/>
            </a:prstGeom>
          </p:spPr>
          <p:txBody>
            <a:bodyPr wrap="none">
              <a:spAutoFit/>
            </a:bodyPr>
            <a:lstStyle/>
            <a:p>
              <a:pPr algn="just"/>
              <a:endParaRPr lang="en-US" sz="1200" dirty="0"/>
            </a:p>
          </p:txBody>
        </p:sp>
        <p:sp>
          <p:nvSpPr>
            <p:cNvPr id="6" name="TextBox 5"/>
            <p:cNvSpPr txBox="1"/>
            <p:nvPr/>
          </p:nvSpPr>
          <p:spPr>
            <a:xfrm>
              <a:off x="1784857" y="926975"/>
              <a:ext cx="4558069" cy="830997"/>
            </a:xfrm>
            <a:prstGeom prst="rect">
              <a:avLst/>
            </a:prstGeom>
            <a:noFill/>
          </p:spPr>
          <p:txBody>
            <a:bodyPr wrap="square" rtlCol="0">
              <a:spAutoFit/>
            </a:bodyPr>
            <a:lstStyle/>
            <a:p>
              <a:pPr algn="just"/>
              <a:r>
                <a:rPr lang="en-US" sz="1200" dirty="0"/>
                <a:t>XAMPP is a software package that allows you to create a web server environment on your computer. The name XAMPP is an acronym for cross-platform, Apache, MySQL, PHP, and Perl. These are the components that make up the XAMPP package.</a:t>
              </a:r>
            </a:p>
          </p:txBody>
        </p:sp>
      </p:grpSp>
      <p:sp>
        <p:nvSpPr>
          <p:cNvPr id="8" name="Rectangle 7"/>
          <p:cNvSpPr/>
          <p:nvPr/>
        </p:nvSpPr>
        <p:spPr>
          <a:xfrm>
            <a:off x="525965" y="1870758"/>
            <a:ext cx="5816961" cy="4524315"/>
          </a:xfrm>
          <a:prstGeom prst="rect">
            <a:avLst/>
          </a:prstGeom>
        </p:spPr>
        <p:txBody>
          <a:bodyPr wrap="square">
            <a:spAutoFit/>
          </a:bodyPr>
          <a:lstStyle/>
          <a:p>
            <a:pPr marL="285750" indent="-285750" algn="just">
              <a:buFont typeface="Wingdings" panose="05000000000000000000" pitchFamily="2" charset="2"/>
              <a:buChar char="v"/>
            </a:pPr>
            <a:r>
              <a:rPr lang="en-US" sz="1200" b="1" dirty="0"/>
              <a:t>Apache: </a:t>
            </a:r>
            <a:r>
              <a:rPr lang="en-US" sz="1200" dirty="0"/>
              <a:t>Apache is an open-source web server software that allows you to host websites and web applications. It is the most widely used web server software in the world, and XAMPP includes Apache as its web server component</a:t>
            </a:r>
            <a:r>
              <a:rPr lang="en-US" sz="1200" dirty="0" smtClean="0"/>
              <a:t>.</a:t>
            </a:r>
          </a:p>
          <a:p>
            <a:pPr algn="just"/>
            <a:endParaRPr lang="en-US" sz="1200" dirty="0"/>
          </a:p>
          <a:p>
            <a:pPr marL="285750" indent="-285750" algn="just">
              <a:buFont typeface="Wingdings" panose="05000000000000000000" pitchFamily="2" charset="2"/>
              <a:buChar char="v"/>
            </a:pPr>
            <a:r>
              <a:rPr lang="en-US" sz="1200" b="1" dirty="0"/>
              <a:t>MySQL: </a:t>
            </a:r>
            <a:r>
              <a:rPr lang="en-US" sz="1200" dirty="0"/>
              <a:t>MySQL is a popular open-source relational database management system that is used to store data for web applications. It is included in XAMPP to provide a local database solution for web development</a:t>
            </a:r>
            <a:r>
              <a:rPr lang="en-US" sz="1200" dirty="0" smtClean="0"/>
              <a:t>.</a:t>
            </a:r>
          </a:p>
          <a:p>
            <a:pPr marL="285750" indent="-285750" algn="just">
              <a:buFont typeface="Wingdings" panose="05000000000000000000" pitchFamily="2" charset="2"/>
              <a:buChar char="v"/>
            </a:pPr>
            <a:endParaRPr lang="en-US" sz="1200" dirty="0" smtClean="0"/>
          </a:p>
          <a:p>
            <a:pPr marL="285750" indent="-285750" algn="just">
              <a:buFont typeface="Wingdings" panose="05000000000000000000" pitchFamily="2" charset="2"/>
              <a:buChar char="v"/>
            </a:pPr>
            <a:r>
              <a:rPr lang="en-US" sz="1200" b="1" dirty="0"/>
              <a:t>FileZilla: </a:t>
            </a:r>
            <a:r>
              <a:rPr lang="en-US" sz="1200" dirty="0"/>
              <a:t>FileZilla is an FTP client that allows you to transfer files between your local machine and a remote server. It is included in XAMPP to provide a local FTP solution for web development</a:t>
            </a:r>
            <a:r>
              <a:rPr lang="en-US" sz="1200" dirty="0" smtClean="0"/>
              <a:t>.</a:t>
            </a:r>
          </a:p>
          <a:p>
            <a:pPr marL="285750" indent="-285750" algn="just">
              <a:buFont typeface="Wingdings" panose="05000000000000000000" pitchFamily="2" charset="2"/>
              <a:buChar char="v"/>
            </a:pPr>
            <a:endParaRPr lang="en-US" sz="1200" dirty="0"/>
          </a:p>
          <a:p>
            <a:pPr marL="285750" indent="-285750" algn="just">
              <a:buFont typeface="Wingdings" panose="05000000000000000000" pitchFamily="2" charset="2"/>
              <a:buChar char="v"/>
            </a:pPr>
            <a:r>
              <a:rPr lang="en-US" sz="1200" b="1" dirty="0"/>
              <a:t>Mercury Mail Transport System: </a:t>
            </a:r>
            <a:r>
              <a:rPr lang="en-US" sz="1200" dirty="0"/>
              <a:t>Mercury Mail Transport System is a mail server that allows you to send and receive emails on your local machine. It is included in XAMPP to provide a local email solution for web development</a:t>
            </a:r>
            <a:r>
              <a:rPr lang="en-US" sz="1200" dirty="0" smtClean="0"/>
              <a:t>.</a:t>
            </a:r>
          </a:p>
          <a:p>
            <a:pPr algn="just"/>
            <a:endParaRPr lang="en-US" sz="1200" dirty="0"/>
          </a:p>
          <a:p>
            <a:pPr marL="285750" indent="-285750" algn="just">
              <a:buFont typeface="Wingdings" panose="05000000000000000000" pitchFamily="2" charset="2"/>
              <a:buChar char="v"/>
            </a:pPr>
            <a:r>
              <a:rPr lang="en-US" sz="1200" b="1" dirty="0"/>
              <a:t>PHP: </a:t>
            </a:r>
            <a:r>
              <a:rPr lang="en-US" sz="1200" dirty="0"/>
              <a:t>PHP is a server-side scripting language that is used to create dynamic web content. It is widely used in web development, and XAMPP includes PHP to allow you to create and test PHP-based web applications on your local machine</a:t>
            </a:r>
            <a:r>
              <a:rPr lang="en-US" sz="1200" dirty="0" smtClean="0"/>
              <a:t>.</a:t>
            </a:r>
          </a:p>
          <a:p>
            <a:pPr marL="285750" indent="-285750" algn="just">
              <a:buFont typeface="Wingdings" panose="05000000000000000000" pitchFamily="2" charset="2"/>
              <a:buChar char="v"/>
            </a:pPr>
            <a:endParaRPr lang="en-US" sz="1200" dirty="0"/>
          </a:p>
          <a:p>
            <a:pPr marL="285750" indent="-285750" algn="just">
              <a:buFont typeface="Wingdings" panose="05000000000000000000" pitchFamily="2" charset="2"/>
              <a:buChar char="v"/>
            </a:pPr>
            <a:r>
              <a:rPr lang="en-US" sz="1200" b="1" dirty="0"/>
              <a:t>phpMyAdmin: </a:t>
            </a:r>
            <a:r>
              <a:rPr lang="en-US" sz="1200" dirty="0"/>
              <a:t>phpMyAdmin is a web-based tool for managing MySQL databases. It allows you to easily create, edit, and delete databases and tables, as well as run SQL queries.</a:t>
            </a:r>
          </a:p>
          <a:p>
            <a:pPr marL="285750" indent="-285750" algn="just">
              <a:buFont typeface="Wingdings" panose="05000000000000000000" pitchFamily="2" charset="2"/>
              <a:buChar char="v"/>
            </a:pPr>
            <a:endParaRPr lang="en-US" sz="1200" dirty="0"/>
          </a:p>
        </p:txBody>
      </p:sp>
      <p:sp>
        <p:nvSpPr>
          <p:cNvPr id="7" name="Rectangle 6"/>
          <p:cNvSpPr/>
          <p:nvPr/>
        </p:nvSpPr>
        <p:spPr>
          <a:xfrm>
            <a:off x="416688" y="5471744"/>
            <a:ext cx="5926238" cy="646331"/>
          </a:xfrm>
          <a:prstGeom prst="rect">
            <a:avLst/>
          </a:prstGeom>
        </p:spPr>
        <p:txBody>
          <a:bodyPr wrap="square">
            <a:spAutoFit/>
          </a:bodyPr>
          <a:lstStyle/>
          <a:p>
            <a:pPr algn="just"/>
            <a:endParaRPr lang="en-US" sz="1200" dirty="0"/>
          </a:p>
          <a:p>
            <a:pPr algn="just"/>
            <a:endParaRPr lang="en-US" sz="1200" dirty="0"/>
          </a:p>
          <a:p>
            <a:pPr algn="just"/>
            <a:endParaRPr lang="en-US" sz="1200"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2512" t="24862" r="34977" b="26432"/>
          <a:stretch/>
        </p:blipFill>
        <p:spPr>
          <a:xfrm>
            <a:off x="1634205" y="6692746"/>
            <a:ext cx="3772470" cy="2654022"/>
          </a:xfrm>
          <a:prstGeom prst="rect">
            <a:avLst/>
          </a:prstGeom>
          <a:ln w="88900" cap="sq" cmpd="thickThin">
            <a:solidFill>
              <a:srgbClr val="000000"/>
            </a:solidFill>
            <a:prstDash val="solid"/>
            <a:miter lim="800000"/>
          </a:ln>
          <a:effectLst>
            <a:innerShdw blurRad="76200">
              <a:srgbClr val="000000"/>
            </a:innerShdw>
          </a:effectLst>
        </p:spPr>
      </p:pic>
      <p:sp>
        <p:nvSpPr>
          <p:cNvPr id="2" name="Rectangle 1"/>
          <p:cNvSpPr/>
          <p:nvPr/>
        </p:nvSpPr>
        <p:spPr>
          <a:xfrm>
            <a:off x="525965" y="658160"/>
            <a:ext cx="5750433" cy="307777"/>
          </a:xfrm>
          <a:prstGeom prst="rect">
            <a:avLst/>
          </a:prstGeom>
        </p:spPr>
        <p:txBody>
          <a:bodyPr wrap="square">
            <a:spAutoFit/>
          </a:bodyPr>
          <a:lstStyle/>
          <a:p>
            <a:pPr algn="just"/>
            <a:r>
              <a:rPr lang="en-US" sz="1400" b="1" dirty="0">
                <a:solidFill>
                  <a:schemeClr val="accent1">
                    <a:lumMod val="50000"/>
                  </a:schemeClr>
                </a:solidFill>
              </a:rPr>
              <a:t>1. </a:t>
            </a:r>
            <a:r>
              <a:rPr lang="en-US" sz="1400" b="1" dirty="0" smtClean="0">
                <a:solidFill>
                  <a:schemeClr val="accent1">
                    <a:lumMod val="50000"/>
                  </a:schemeClr>
                </a:solidFill>
              </a:rPr>
              <a:t>Install XAMP and </a:t>
            </a:r>
            <a:r>
              <a:rPr lang="en-US" sz="1400" b="1" dirty="0">
                <a:solidFill>
                  <a:schemeClr val="accent1">
                    <a:lumMod val="50000"/>
                  </a:schemeClr>
                </a:solidFill>
              </a:rPr>
              <a:t>write short notes about XAMPP on </a:t>
            </a:r>
            <a:r>
              <a:rPr lang="en-US" sz="1400" b="1" dirty="0" smtClean="0">
                <a:solidFill>
                  <a:schemeClr val="accent1">
                    <a:lumMod val="50000"/>
                  </a:schemeClr>
                </a:solidFill>
              </a:rPr>
              <a:t>every Components.</a:t>
            </a:r>
            <a:endParaRPr lang="en-US" sz="1400" b="1" dirty="0">
              <a:solidFill>
                <a:schemeClr val="accent1">
                  <a:lumMod val="50000"/>
                </a:schemeClr>
              </a:solidFill>
            </a:endParaRPr>
          </a:p>
        </p:txBody>
      </p:sp>
    </p:spTree>
    <p:extLst>
      <p:ext uri="{BB962C8B-B14F-4D97-AF65-F5344CB8AC3E}">
        <p14:creationId xmlns:p14="http://schemas.microsoft.com/office/powerpoint/2010/main" val="3747916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2512" t="25187" r="34794" b="26432"/>
          <a:stretch/>
        </p:blipFill>
        <p:spPr>
          <a:xfrm>
            <a:off x="340528" y="288768"/>
            <a:ext cx="2911994" cy="2423951"/>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3059" t="24862" r="34794" b="26432"/>
          <a:stretch/>
        </p:blipFill>
        <p:spPr>
          <a:xfrm>
            <a:off x="3546007" y="277768"/>
            <a:ext cx="2857009" cy="2434951"/>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2889" t="25308" r="34778" b="26691"/>
          <a:stretch/>
        </p:blipFill>
        <p:spPr>
          <a:xfrm>
            <a:off x="400071" y="6548920"/>
            <a:ext cx="2852451" cy="2381719"/>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5"/>
          <a:stretch>
            <a:fillRect/>
          </a:stretch>
        </p:blipFill>
        <p:spPr>
          <a:xfrm>
            <a:off x="400070" y="3459316"/>
            <a:ext cx="2852452" cy="2392232"/>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a:blip r:embed="rId6"/>
          <a:stretch>
            <a:fillRect/>
          </a:stretch>
        </p:blipFill>
        <p:spPr>
          <a:xfrm>
            <a:off x="3546006" y="3459316"/>
            <a:ext cx="2979155" cy="2392232"/>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7"/>
          <a:stretch>
            <a:fillRect/>
          </a:stretch>
        </p:blipFill>
        <p:spPr>
          <a:xfrm>
            <a:off x="3557363" y="6548920"/>
            <a:ext cx="2954274" cy="238171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89013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8300" y="1341737"/>
            <a:ext cx="6172200" cy="307777"/>
          </a:xfrm>
          <a:prstGeom prst="rect">
            <a:avLst/>
          </a:prstGeom>
          <a:solidFill>
            <a:schemeClr val="tx1">
              <a:lumMod val="85000"/>
              <a:lumOff val="15000"/>
            </a:schemeClr>
          </a:solidFill>
        </p:spPr>
        <p:txBody>
          <a:bodyPr wrap="square">
            <a:spAutoFit/>
          </a:bodyPr>
          <a:lstStyle/>
          <a:p>
            <a:r>
              <a:rPr lang="en-US" sz="1400" b="1" dirty="0">
                <a:solidFill>
                  <a:srgbClr val="F92672"/>
                </a:solidFill>
                <a:latin typeface="Consolas" panose="020B0609020204030204" pitchFamily="49" charset="0"/>
              </a:rPr>
              <a:t>CREATE DATABASE </a:t>
            </a:r>
            <a:r>
              <a:rPr lang="en-US" sz="1400" b="1" dirty="0" smtClean="0">
                <a:solidFill>
                  <a:schemeClr val="bg1"/>
                </a:solidFill>
                <a:latin typeface="Consolas" panose="020B0609020204030204" pitchFamily="49" charset="0"/>
              </a:rPr>
              <a:t>Mohidul</a:t>
            </a:r>
            <a:r>
              <a:rPr lang="en-US" sz="1400" b="1" dirty="0" smtClean="0">
                <a:solidFill>
                  <a:schemeClr val="bg1"/>
                </a:solidFill>
                <a:latin typeface="Consolas" panose="020B0609020204030204" pitchFamily="49" charset="0"/>
              </a:rPr>
              <a:t>_1902016</a:t>
            </a:r>
            <a:r>
              <a:rPr lang="en-US" sz="1400" b="1" dirty="0" smtClean="0">
                <a:solidFill>
                  <a:srgbClr val="F92672"/>
                </a:solidFill>
                <a:latin typeface="Consolas" panose="020B0609020204030204" pitchFamily="49" charset="0"/>
              </a:rPr>
              <a:t>;</a:t>
            </a:r>
            <a:endParaRPr lang="en-US" sz="1400" b="1" dirty="0">
              <a:solidFill>
                <a:srgbClr val="F92672"/>
              </a:solidFill>
              <a:latin typeface="Consolas" panose="020B0609020204030204" pitchFamily="49" charset="0"/>
            </a:endParaRPr>
          </a:p>
        </p:txBody>
      </p:sp>
      <p:sp>
        <p:nvSpPr>
          <p:cNvPr id="7" name="Rectangle 6"/>
          <p:cNvSpPr/>
          <p:nvPr/>
        </p:nvSpPr>
        <p:spPr>
          <a:xfrm>
            <a:off x="368297" y="2242236"/>
            <a:ext cx="6172200" cy="1169551"/>
          </a:xfrm>
          <a:prstGeom prst="rect">
            <a:avLst/>
          </a:prstGeom>
          <a:solidFill>
            <a:schemeClr val="tx1">
              <a:lumMod val="85000"/>
              <a:lumOff val="15000"/>
            </a:schemeClr>
          </a:solidFill>
        </p:spPr>
        <p:txBody>
          <a:bodyPr wrap="square">
            <a:spAutoFit/>
          </a:bodyPr>
          <a:lstStyle/>
          <a:p>
            <a:r>
              <a:rPr lang="en-US" sz="1400" b="1" dirty="0">
                <a:solidFill>
                  <a:srgbClr val="F92672"/>
                </a:solidFill>
                <a:latin typeface="Consolas" panose="020B0609020204030204" pitchFamily="49" charset="0"/>
              </a:rPr>
              <a:t>CREATE</a:t>
            </a:r>
            <a:r>
              <a:rPr lang="en-US" sz="1400" dirty="0">
                <a:solidFill>
                  <a:srgbClr val="DDDDDD"/>
                </a:solidFill>
                <a:latin typeface="Consolas" panose="020B0609020204030204" pitchFamily="49" charset="0"/>
              </a:rPr>
              <a:t> </a:t>
            </a:r>
            <a:r>
              <a:rPr lang="en-US" sz="1400" b="1" dirty="0">
                <a:solidFill>
                  <a:srgbClr val="F92672"/>
                </a:solidFill>
                <a:latin typeface="Consolas" panose="020B0609020204030204" pitchFamily="49" charset="0"/>
              </a:rPr>
              <a:t>TABLE</a:t>
            </a:r>
            <a:r>
              <a:rPr lang="en-US" sz="1400" dirty="0">
                <a:solidFill>
                  <a:srgbClr val="DDDDDD"/>
                </a:solidFill>
                <a:latin typeface="Consolas" panose="020B0609020204030204" pitchFamily="49" charset="0"/>
              </a:rPr>
              <a:t> Classroom (</a:t>
            </a:r>
            <a:br>
              <a:rPr lang="en-US" sz="1400" dirty="0">
                <a:solidFill>
                  <a:srgbClr val="DDDDDD"/>
                </a:solidFill>
                <a:latin typeface="Consolas" panose="020B0609020204030204" pitchFamily="49" charset="0"/>
              </a:rPr>
            </a:br>
            <a:r>
              <a:rPr lang="en-US" sz="1400" dirty="0">
                <a:solidFill>
                  <a:srgbClr val="DDDDDD"/>
                </a:solidFill>
                <a:latin typeface="Consolas" panose="020B0609020204030204" pitchFamily="49" charset="0"/>
              </a:rPr>
              <a:t>    building </a:t>
            </a:r>
            <a:r>
              <a:rPr lang="en-US" sz="1400" dirty="0">
                <a:solidFill>
                  <a:srgbClr val="A6E22E"/>
                </a:solidFill>
                <a:latin typeface="Consolas" panose="020B0609020204030204" pitchFamily="49" charset="0"/>
              </a:rPr>
              <a:t>VARCHAR</a:t>
            </a:r>
            <a:r>
              <a:rPr lang="en-US" sz="1400" dirty="0">
                <a:solidFill>
                  <a:srgbClr val="DDDDDD"/>
                </a:solidFill>
                <a:latin typeface="Consolas" panose="020B0609020204030204" pitchFamily="49" charset="0"/>
              </a:rPr>
              <a:t>(255),</a:t>
            </a:r>
            <a:br>
              <a:rPr lang="en-US" sz="1400" dirty="0">
                <a:solidFill>
                  <a:srgbClr val="DDDDDD"/>
                </a:solidFill>
                <a:latin typeface="Consolas" panose="020B0609020204030204" pitchFamily="49" charset="0"/>
              </a:rPr>
            </a:br>
            <a:r>
              <a:rPr lang="en-US" sz="1400" dirty="0">
                <a:solidFill>
                  <a:srgbClr val="DDDDDD"/>
                </a:solidFill>
                <a:latin typeface="Consolas" panose="020B0609020204030204" pitchFamily="49" charset="0"/>
              </a:rPr>
              <a:t>    room_number </a:t>
            </a:r>
            <a:r>
              <a:rPr lang="en-US" sz="1400" dirty="0">
                <a:solidFill>
                  <a:srgbClr val="A6E22E"/>
                </a:solidFill>
                <a:latin typeface="Consolas" panose="020B0609020204030204" pitchFamily="49" charset="0"/>
              </a:rPr>
              <a:t>INT</a:t>
            </a:r>
            <a:r>
              <a:rPr lang="en-US" sz="1400" dirty="0">
                <a:solidFill>
                  <a:srgbClr val="DDDDDD"/>
                </a:solidFill>
                <a:latin typeface="Consolas" panose="020B0609020204030204" pitchFamily="49" charset="0"/>
              </a:rPr>
              <a:t>,</a:t>
            </a:r>
            <a:br>
              <a:rPr lang="en-US" sz="1400" dirty="0">
                <a:solidFill>
                  <a:srgbClr val="DDDDDD"/>
                </a:solidFill>
                <a:latin typeface="Consolas" panose="020B0609020204030204" pitchFamily="49" charset="0"/>
              </a:rPr>
            </a:br>
            <a:r>
              <a:rPr lang="en-US" sz="1400" dirty="0">
                <a:solidFill>
                  <a:srgbClr val="DDDDDD"/>
                </a:solidFill>
                <a:latin typeface="Consolas" panose="020B0609020204030204" pitchFamily="49" charset="0"/>
              </a:rPr>
              <a:t>    </a:t>
            </a:r>
            <a:r>
              <a:rPr lang="en-US" sz="1400" b="1" dirty="0">
                <a:solidFill>
                  <a:srgbClr val="F92672"/>
                </a:solidFill>
                <a:latin typeface="Consolas" panose="020B0609020204030204" pitchFamily="49" charset="0"/>
              </a:rPr>
              <a:t>capacity</a:t>
            </a:r>
            <a:r>
              <a:rPr lang="en-US" sz="1400" dirty="0">
                <a:solidFill>
                  <a:srgbClr val="DDDDDD"/>
                </a:solidFill>
                <a:latin typeface="Consolas" panose="020B0609020204030204" pitchFamily="49" charset="0"/>
              </a:rPr>
              <a:t> </a:t>
            </a:r>
            <a:r>
              <a:rPr lang="en-US" sz="1400" dirty="0">
                <a:solidFill>
                  <a:srgbClr val="A6E22E"/>
                </a:solidFill>
                <a:latin typeface="Consolas" panose="020B0609020204030204" pitchFamily="49" charset="0"/>
              </a:rPr>
              <a:t>INT</a:t>
            </a:r>
            <a:r>
              <a:rPr lang="en-US" sz="1400" dirty="0">
                <a:solidFill>
                  <a:srgbClr val="DDDDDD"/>
                </a:solidFill>
                <a:latin typeface="Consolas" panose="020B0609020204030204" pitchFamily="49" charset="0"/>
              </a:rPr>
              <a:t/>
            </a:r>
            <a:br>
              <a:rPr lang="en-US" sz="1400" dirty="0">
                <a:solidFill>
                  <a:srgbClr val="DDDDDD"/>
                </a:solidFill>
                <a:latin typeface="Consolas" panose="020B0609020204030204" pitchFamily="49" charset="0"/>
              </a:rPr>
            </a:br>
            <a:r>
              <a:rPr lang="en-US" sz="1400" dirty="0">
                <a:solidFill>
                  <a:srgbClr val="DDDDDD"/>
                </a:solidFill>
                <a:latin typeface="Consolas" panose="020B0609020204030204" pitchFamily="49" charset="0"/>
              </a:rPr>
              <a:t>);</a:t>
            </a:r>
            <a:endParaRPr lang="en-US" sz="1400" dirty="0"/>
          </a:p>
        </p:txBody>
      </p:sp>
      <p:sp>
        <p:nvSpPr>
          <p:cNvPr id="10" name="Rectangle 9"/>
          <p:cNvSpPr/>
          <p:nvPr/>
        </p:nvSpPr>
        <p:spPr>
          <a:xfrm>
            <a:off x="368300" y="1061331"/>
            <a:ext cx="6172200" cy="280406"/>
          </a:xfrm>
          <a:prstGeom prst="rect">
            <a:avLst/>
          </a:prstGeom>
          <a:solidFill>
            <a:schemeClr val="accent3"/>
          </a:solidFill>
          <a:ln>
            <a:solidFill>
              <a:schemeClr val="accent1">
                <a:lumMod val="50000"/>
              </a:schemeClr>
            </a:solidFill>
          </a:ln>
        </p:spPr>
        <p:txBody>
          <a:bodyPr wrap="square">
            <a:spAutoFit/>
          </a:bodyPr>
          <a:lstStyle/>
          <a:p>
            <a:pPr marL="285750" indent="-285750">
              <a:buFont typeface="Wingdings" panose="05000000000000000000" pitchFamily="2" charset="2"/>
              <a:buChar char="v"/>
            </a:pPr>
            <a:r>
              <a:rPr lang="en-US" sz="1200" dirty="0" smtClean="0"/>
              <a:t>Create database</a:t>
            </a:r>
            <a:endParaRPr lang="en-US" sz="1200" dirty="0"/>
          </a:p>
        </p:txBody>
      </p:sp>
      <p:sp>
        <p:nvSpPr>
          <p:cNvPr id="11" name="Rectangle 10"/>
          <p:cNvSpPr/>
          <p:nvPr/>
        </p:nvSpPr>
        <p:spPr>
          <a:xfrm>
            <a:off x="368297" y="2026108"/>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classroom(building, room_number, capacity)</a:t>
            </a:r>
            <a:endParaRPr lang="en-US" sz="1200" dirty="0"/>
          </a:p>
        </p:txBody>
      </p:sp>
      <p:sp>
        <p:nvSpPr>
          <p:cNvPr id="12" name="Rectangle 11"/>
          <p:cNvSpPr/>
          <p:nvPr/>
        </p:nvSpPr>
        <p:spPr>
          <a:xfrm>
            <a:off x="368297" y="3734632"/>
            <a:ext cx="6172199"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department(dept_name, building, budget)</a:t>
            </a:r>
          </a:p>
        </p:txBody>
      </p:sp>
      <p:sp>
        <p:nvSpPr>
          <p:cNvPr id="3" name="Rectangle 2"/>
          <p:cNvSpPr/>
          <p:nvPr/>
        </p:nvSpPr>
        <p:spPr>
          <a:xfrm>
            <a:off x="368296" y="4011631"/>
            <a:ext cx="6172199" cy="1200329"/>
          </a:xfrm>
          <a:prstGeom prst="rect">
            <a:avLst/>
          </a:prstGeom>
          <a:solidFill>
            <a:srgbClr val="262626"/>
          </a:solidFill>
        </p:spPr>
        <p:txBody>
          <a:bodyPr wrap="square">
            <a:spAutoFit/>
          </a:bodyPr>
          <a:lstStyle/>
          <a:p>
            <a:r>
              <a:rPr lang="en-US" sz="1200" dirty="0">
                <a:solidFill>
                  <a:srgbClr val="DDDDDD"/>
                </a:solidFill>
                <a:latin typeface="Consolas" panose="020B0609020204030204" pitchFamily="49" charset="0"/>
              </a:rPr>
              <a:t>CREATE TABLE department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F92672"/>
                </a:solidFill>
                <a:latin typeface="Consolas" panose="020B0609020204030204" pitchFamily="49" charset="0"/>
              </a:rPr>
              <a:t>dept_name</a:t>
            </a:r>
            <a:r>
              <a:rPr lang="en-US" sz="1200" dirty="0">
                <a:solidFill>
                  <a:srgbClr val="DDDDDD"/>
                </a:solidFill>
                <a:latin typeface="Consolas" panose="020B0609020204030204" pitchFamily="49" charset="0"/>
              </a:rPr>
              <a:t> VARCHAR(20),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building VARCHAR(15),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budget NUMERIC(12, 2),</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KEY (</a:t>
            </a:r>
            <a:r>
              <a:rPr lang="en-US" sz="1200" dirty="0" err="1">
                <a:solidFill>
                  <a:srgbClr val="F92672"/>
                </a:solidFill>
                <a:latin typeface="Consolas" panose="020B0609020204030204" pitchFamily="49" charset="0"/>
              </a:rPr>
              <a:t>dept_name</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r>
              <a:rPr lang="en-US" sz="1200" dirty="0">
                <a:solidFill>
                  <a:srgbClr val="75715E"/>
                </a:solidFill>
                <a:latin typeface="Consolas" panose="020B0609020204030204" pitchFamily="49" charset="0"/>
              </a:rPr>
              <a:t>;</a:t>
            </a:r>
            <a:endParaRPr lang="en-US" sz="1200" dirty="0"/>
          </a:p>
        </p:txBody>
      </p:sp>
      <p:sp>
        <p:nvSpPr>
          <p:cNvPr id="13" name="Rectangle 12"/>
          <p:cNvSpPr/>
          <p:nvPr/>
        </p:nvSpPr>
        <p:spPr>
          <a:xfrm>
            <a:off x="368300" y="5581655"/>
            <a:ext cx="6182723"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course(course_id, title, dept_name, credits)</a:t>
            </a:r>
          </a:p>
        </p:txBody>
      </p:sp>
      <p:sp>
        <p:nvSpPr>
          <p:cNvPr id="14" name="Rectangle 13"/>
          <p:cNvSpPr/>
          <p:nvPr/>
        </p:nvSpPr>
        <p:spPr>
          <a:xfrm>
            <a:off x="368300" y="5858654"/>
            <a:ext cx="6163173" cy="1569660"/>
          </a:xfrm>
          <a:prstGeom prst="rect">
            <a:avLst/>
          </a:prstGeom>
          <a:solidFill>
            <a:srgbClr val="262626"/>
          </a:solidFill>
        </p:spPr>
        <p:txBody>
          <a:bodyPr wrap="square">
            <a:spAutoFit/>
          </a:bodyPr>
          <a:lstStyle/>
          <a:p>
            <a:r>
              <a:rPr lang="en-US" sz="1200" dirty="0">
                <a:solidFill>
                  <a:srgbClr val="DDDDDD"/>
                </a:solidFill>
                <a:latin typeface="Consolas" panose="020B0609020204030204" pitchFamily="49" charset="0"/>
              </a:rPr>
              <a:t>CREATE TABLE course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a:solidFill>
                  <a:srgbClr val="F92672"/>
                </a:solidFill>
                <a:latin typeface="Consolas" panose="020B0609020204030204" pitchFamily="49" charset="0"/>
              </a:rPr>
              <a:t>course_id</a:t>
            </a:r>
            <a:r>
              <a:rPr lang="en-US" sz="1200" dirty="0">
                <a:solidFill>
                  <a:srgbClr val="DDDDDD"/>
                </a:solidFill>
                <a:latin typeface="Consolas" panose="020B0609020204030204" pitchFamily="49" charset="0"/>
              </a:rPr>
              <a:t> VARCHAR(7),</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title VARCHAR(50),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VARCHAR(20),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credits NUMERIC(2,0),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KEY (</a:t>
            </a:r>
            <a:r>
              <a:rPr lang="en-US" sz="1200" dirty="0">
                <a:solidFill>
                  <a:srgbClr val="F92672"/>
                </a:solidFill>
                <a:latin typeface="Consolas" panose="020B0609020204030204" pitchFamily="49" charset="0"/>
              </a:rPr>
              <a:t>course_id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KEY (</a:t>
            </a:r>
            <a:r>
              <a:rPr lang="en-US" sz="1200" dirty="0" err="1">
                <a:solidFill>
                  <a:srgbClr val="F92672"/>
                </a:solidFill>
                <a:latin typeface="Consolas" panose="020B0609020204030204" pitchFamily="49" charset="0"/>
              </a:rPr>
              <a:t>dept_name</a:t>
            </a:r>
            <a:r>
              <a:rPr lang="en-US" sz="1200" dirty="0">
                <a:solidFill>
                  <a:srgbClr val="DDDDDD"/>
                </a:solidFill>
                <a:latin typeface="Consolas" panose="020B0609020204030204" pitchFamily="49" charset="0"/>
              </a:rPr>
              <a:t>) REFERENCES department(</a:t>
            </a:r>
            <a:r>
              <a:rPr lang="en-US" sz="1200" dirty="0" err="1">
                <a:solidFill>
                  <a:srgbClr val="F92672"/>
                </a:solidFill>
                <a:latin typeface="Consolas" panose="020B0609020204030204" pitchFamily="49" charset="0"/>
              </a:rPr>
              <a:t>dept_name</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r>
              <a:rPr lang="en-US" sz="1200" dirty="0">
                <a:solidFill>
                  <a:srgbClr val="75715E"/>
                </a:solidFill>
                <a:latin typeface="Consolas" panose="020B0609020204030204" pitchFamily="49" charset="0"/>
              </a:rPr>
              <a:t>;</a:t>
            </a:r>
            <a:endParaRPr lang="en-US" sz="1200" dirty="0"/>
          </a:p>
        </p:txBody>
      </p:sp>
      <p:sp>
        <p:nvSpPr>
          <p:cNvPr id="15" name="Rectangle 14"/>
          <p:cNvSpPr/>
          <p:nvPr/>
        </p:nvSpPr>
        <p:spPr>
          <a:xfrm>
            <a:off x="350249" y="7751523"/>
            <a:ext cx="6181224"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instructor(ID, name, dept_name, salary)</a:t>
            </a:r>
          </a:p>
        </p:txBody>
      </p:sp>
      <p:sp>
        <p:nvSpPr>
          <p:cNvPr id="16" name="Rectangle 15"/>
          <p:cNvSpPr/>
          <p:nvPr/>
        </p:nvSpPr>
        <p:spPr>
          <a:xfrm>
            <a:off x="359273" y="8028522"/>
            <a:ext cx="6172200" cy="1569660"/>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instructor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name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(20) </a:t>
            </a:r>
            <a:r>
              <a:rPr lang="en-US" sz="1200" b="1" dirty="0">
                <a:solidFill>
                  <a:srgbClr val="F92672"/>
                </a:solidFill>
                <a:latin typeface="Consolas" panose="020B0609020204030204" pitchFamily="49" charset="0"/>
              </a:rPr>
              <a:t>NOT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NULL</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salary </a:t>
            </a:r>
            <a:r>
              <a:rPr lang="en-US" sz="1200" dirty="0">
                <a:solidFill>
                  <a:srgbClr val="A6E22E"/>
                </a:solidFill>
                <a:latin typeface="Consolas" panose="020B0609020204030204" pitchFamily="49" charset="0"/>
              </a:rPr>
              <a:t>NUMERIC</a:t>
            </a:r>
            <a:r>
              <a:rPr lang="en-US" sz="1200" dirty="0">
                <a:solidFill>
                  <a:srgbClr val="DDDDDD"/>
                </a:solidFill>
                <a:latin typeface="Consolas" panose="020B0609020204030204" pitchFamily="49" charset="0"/>
              </a:rPr>
              <a:t>(8,2),</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department(</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17" name="Rectangle 16"/>
          <p:cNvSpPr/>
          <p:nvPr/>
        </p:nvSpPr>
        <p:spPr>
          <a:xfrm>
            <a:off x="368296" y="233057"/>
            <a:ext cx="6172200" cy="738664"/>
          </a:xfrm>
          <a:prstGeom prst="rect">
            <a:avLst/>
          </a:prstGeom>
        </p:spPr>
        <p:txBody>
          <a:bodyPr wrap="square">
            <a:spAutoFit/>
          </a:bodyPr>
          <a:lstStyle/>
          <a:p>
            <a:pPr algn="just"/>
            <a:r>
              <a:rPr lang="en-US" sz="1400" b="1" dirty="0" smtClean="0">
                <a:solidFill>
                  <a:schemeClr val="accent1">
                    <a:lumMod val="50000"/>
                  </a:schemeClr>
                </a:solidFill>
              </a:rPr>
              <a:t>2. Create </a:t>
            </a:r>
            <a:r>
              <a:rPr lang="en-US" sz="1400" b="1" dirty="0">
                <a:solidFill>
                  <a:schemeClr val="accent1">
                    <a:lumMod val="50000"/>
                  </a:schemeClr>
                </a:solidFill>
              </a:rPr>
              <a:t>a Database as your </a:t>
            </a:r>
            <a:r>
              <a:rPr lang="en-US" sz="1400" b="1" dirty="0" smtClean="0">
                <a:solidFill>
                  <a:schemeClr val="accent1">
                    <a:lumMod val="50000"/>
                  </a:schemeClr>
                </a:solidFill>
              </a:rPr>
              <a:t>id name </a:t>
            </a:r>
            <a:r>
              <a:rPr lang="en-US" sz="1400" b="1" dirty="0">
                <a:solidFill>
                  <a:schemeClr val="accent1">
                    <a:lumMod val="50000"/>
                  </a:schemeClr>
                </a:solidFill>
              </a:rPr>
              <a:t>and create all the table that discuss  in</a:t>
            </a:r>
            <a:br>
              <a:rPr lang="en-US" sz="1400" b="1" dirty="0">
                <a:solidFill>
                  <a:schemeClr val="accent1">
                    <a:lumMod val="50000"/>
                  </a:schemeClr>
                </a:solidFill>
              </a:rPr>
            </a:br>
            <a:r>
              <a:rPr lang="en-US" sz="1400" b="1" dirty="0">
                <a:solidFill>
                  <a:schemeClr val="accent1">
                    <a:lumMod val="50000"/>
                  </a:schemeClr>
                </a:solidFill>
              </a:rPr>
              <a:t>the university database schema as </a:t>
            </a:r>
            <a:r>
              <a:rPr lang="en-US" sz="1400" b="1" dirty="0" smtClean="0">
                <a:solidFill>
                  <a:schemeClr val="accent1">
                    <a:lumMod val="50000"/>
                  </a:schemeClr>
                </a:solidFill>
              </a:rPr>
              <a:t>below.</a:t>
            </a:r>
            <a:endParaRPr lang="en-US" sz="1400" b="1" dirty="0">
              <a:solidFill>
                <a:schemeClr val="accent1">
                  <a:lumMod val="50000"/>
                </a:schemeClr>
              </a:solidFill>
            </a:endParaRPr>
          </a:p>
          <a:p>
            <a:pPr algn="just"/>
            <a:endParaRPr lang="en-US" sz="1400" b="1" dirty="0">
              <a:solidFill>
                <a:schemeClr val="accent1">
                  <a:lumMod val="50000"/>
                </a:schemeClr>
              </a:solidFill>
            </a:endParaRPr>
          </a:p>
        </p:txBody>
      </p:sp>
    </p:spTree>
    <p:extLst>
      <p:ext uri="{BB962C8B-B14F-4D97-AF65-F5344CB8AC3E}">
        <p14:creationId xmlns:p14="http://schemas.microsoft.com/office/powerpoint/2010/main" val="3797822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8613" y="92927"/>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section(course_id, sec id, semester, year, building, room_number, time_slot_id)</a:t>
            </a:r>
          </a:p>
        </p:txBody>
      </p:sp>
      <p:sp>
        <p:nvSpPr>
          <p:cNvPr id="5" name="Rectangle 4"/>
          <p:cNvSpPr/>
          <p:nvPr/>
        </p:nvSpPr>
        <p:spPr>
          <a:xfrm>
            <a:off x="342900" y="369926"/>
            <a:ext cx="6172200" cy="2123658"/>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section</a:t>
            </a:r>
            <a:r>
              <a:rPr lang="en-US" sz="1200" dirty="0">
                <a:solidFill>
                  <a:srgbClr val="DDDDDD"/>
                </a:solidFill>
                <a:latin typeface="Consolas" panose="020B0609020204030204" pitchFamily="49" charset="0"/>
              </a:rPr>
              <a:t>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course_id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(8),</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(8),</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semester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(6),</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NUMERIC</a:t>
            </a:r>
            <a:r>
              <a:rPr lang="en-US" sz="1200" dirty="0">
                <a:solidFill>
                  <a:srgbClr val="DDDDDD"/>
                </a:solidFill>
                <a:latin typeface="Consolas" panose="020B0609020204030204" pitchFamily="49" charset="0"/>
              </a:rPr>
              <a:t>(4,0),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building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(15),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room_number</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(7),</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time_slot_id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(4),</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(course_id,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semester,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(course_id)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course(course_id)</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6" name="Rectangle 5"/>
          <p:cNvSpPr/>
          <p:nvPr/>
        </p:nvSpPr>
        <p:spPr>
          <a:xfrm>
            <a:off x="342900" y="2907058"/>
            <a:ext cx="6186487" cy="2123658"/>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teaches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course_id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(8),</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(8),</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semester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(6),</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NUMERIC</a:t>
            </a:r>
            <a:r>
              <a:rPr lang="en-US" sz="1200" dirty="0">
                <a:solidFill>
                  <a:srgbClr val="DDDDDD"/>
                </a:solidFill>
                <a:latin typeface="Consolas" panose="020B0609020204030204" pitchFamily="49" charset="0"/>
              </a:rPr>
              <a:t>(4,0),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course_id,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semester,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(course_id,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semester,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section</a:t>
            </a:r>
            <a:r>
              <a:rPr lang="en-US" sz="1200" dirty="0">
                <a:solidFill>
                  <a:srgbClr val="DDDDDD"/>
                </a:solidFill>
                <a:latin typeface="Consolas" panose="020B0609020204030204" pitchFamily="49" charset="0"/>
              </a:rPr>
              <a:t>(course_id,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semester,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instructor(</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7" name="Rectangle 6"/>
          <p:cNvSpPr/>
          <p:nvPr/>
        </p:nvSpPr>
        <p:spPr>
          <a:xfrm>
            <a:off x="357187" y="2630059"/>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teaches(ID, course_id, </a:t>
            </a:r>
            <a:r>
              <a:rPr lang="en-US" sz="1200" b="1" dirty="0" err="1"/>
              <a:t>sec_id</a:t>
            </a:r>
            <a:r>
              <a:rPr lang="en-US" sz="1200" b="1" dirty="0"/>
              <a:t>, semester, year)</a:t>
            </a:r>
          </a:p>
        </p:txBody>
      </p:sp>
      <p:sp>
        <p:nvSpPr>
          <p:cNvPr id="8" name="Rectangle 7"/>
          <p:cNvSpPr/>
          <p:nvPr/>
        </p:nvSpPr>
        <p:spPr>
          <a:xfrm>
            <a:off x="342900" y="5502799"/>
            <a:ext cx="6186487" cy="1569660"/>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student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name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(20) </a:t>
            </a:r>
            <a:r>
              <a:rPr lang="en-US" sz="1200" b="1" dirty="0">
                <a:solidFill>
                  <a:srgbClr val="F92672"/>
                </a:solidFill>
                <a:latin typeface="Consolas" panose="020B0609020204030204" pitchFamily="49" charset="0"/>
              </a:rPr>
              <a:t>NOT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NULL</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tot_cred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NUMERIC</a:t>
            </a:r>
            <a:r>
              <a:rPr lang="en-US" sz="1200" dirty="0">
                <a:solidFill>
                  <a:srgbClr val="DDDDDD"/>
                </a:solidFill>
                <a:latin typeface="Consolas" panose="020B0609020204030204" pitchFamily="49" charset="0"/>
              </a:rPr>
              <a:t>(3, 0),</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department(</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9" name="Rectangle 8"/>
          <p:cNvSpPr/>
          <p:nvPr/>
        </p:nvSpPr>
        <p:spPr>
          <a:xfrm>
            <a:off x="342900" y="5225800"/>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smtClean="0"/>
              <a:t>student(ID</a:t>
            </a:r>
            <a:r>
              <a:rPr lang="en-US" sz="1200" b="1" dirty="0"/>
              <a:t>, name, </a:t>
            </a:r>
            <a:r>
              <a:rPr lang="en-US" sz="1200" b="1" dirty="0" err="1"/>
              <a:t>dept_name</a:t>
            </a:r>
            <a:r>
              <a:rPr lang="en-US" sz="1200" b="1" dirty="0"/>
              <a:t>, tot cred)</a:t>
            </a:r>
          </a:p>
        </p:txBody>
      </p:sp>
      <p:sp>
        <p:nvSpPr>
          <p:cNvPr id="10" name="Rectangle 9"/>
          <p:cNvSpPr/>
          <p:nvPr/>
        </p:nvSpPr>
        <p:spPr>
          <a:xfrm>
            <a:off x="357187" y="7487957"/>
            <a:ext cx="6172200" cy="2308324"/>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takes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course_id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semester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NUMERIC</a:t>
            </a:r>
            <a:r>
              <a:rPr lang="en-US" sz="1200" dirty="0">
                <a:solidFill>
                  <a:srgbClr val="DDDDDD"/>
                </a:solidFill>
                <a:latin typeface="Consolas" panose="020B0609020204030204" pitchFamily="49" charset="0"/>
              </a:rPr>
              <a:t>(4),</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grade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student(</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(course_id,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semester,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section</a:t>
            </a:r>
            <a:r>
              <a:rPr lang="en-US" sz="1200" dirty="0">
                <a:solidFill>
                  <a:srgbClr val="DDDDDD"/>
                </a:solidFill>
                <a:latin typeface="Consolas" panose="020B0609020204030204" pitchFamily="49" charset="0"/>
              </a:rPr>
              <a:t>(course_id, </a:t>
            </a:r>
            <a:r>
              <a:rPr lang="en-US" sz="1200" dirty="0" err="1">
                <a:solidFill>
                  <a:srgbClr val="DDDDDD"/>
                </a:solidFill>
                <a:latin typeface="Consolas" panose="020B0609020204030204" pitchFamily="49" charset="0"/>
              </a:rPr>
              <a:t>sec_id</a:t>
            </a:r>
            <a:r>
              <a:rPr lang="en-US" sz="1200" dirty="0">
                <a:solidFill>
                  <a:srgbClr val="DDDDDD"/>
                </a:solidFill>
                <a:latin typeface="Consolas" panose="020B0609020204030204" pitchFamily="49" charset="0"/>
              </a:rPr>
              <a:t>, semester, </a:t>
            </a:r>
            <a:r>
              <a:rPr lang="en-US" sz="1200" b="1" dirty="0">
                <a:solidFill>
                  <a:srgbClr val="F92672"/>
                </a:solidFill>
                <a:latin typeface="Consolas" panose="020B0609020204030204" pitchFamily="49" charset="0"/>
              </a:rPr>
              <a:t>year</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11" name="Rectangle 10"/>
          <p:cNvSpPr/>
          <p:nvPr/>
        </p:nvSpPr>
        <p:spPr>
          <a:xfrm>
            <a:off x="357187" y="7210958"/>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takes(ID, course_id, </a:t>
            </a:r>
            <a:r>
              <a:rPr lang="en-US" sz="1200" b="1" dirty="0" err="1"/>
              <a:t>sec_id</a:t>
            </a:r>
            <a:r>
              <a:rPr lang="en-US" sz="1200" b="1" dirty="0"/>
              <a:t>, semester, year, grade)</a:t>
            </a:r>
          </a:p>
        </p:txBody>
      </p:sp>
    </p:spTree>
    <p:extLst>
      <p:ext uri="{BB962C8B-B14F-4D97-AF65-F5344CB8AC3E}">
        <p14:creationId xmlns:p14="http://schemas.microsoft.com/office/powerpoint/2010/main" val="34057847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380" y="575172"/>
            <a:ext cx="6172200" cy="1384995"/>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IF</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NOT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EXISTS</a:t>
            </a:r>
            <a:r>
              <a:rPr lang="en-US" sz="1200" dirty="0">
                <a:solidFill>
                  <a:srgbClr val="DDDDDD"/>
                </a:solidFill>
                <a:latin typeface="Consolas" panose="020B0609020204030204" pitchFamily="49" charset="0"/>
              </a:rPr>
              <a:t> advisor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i_ID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CHAR</a:t>
            </a:r>
            <a:r>
              <a:rPr lang="en-US" sz="1200" dirty="0">
                <a:solidFill>
                  <a:srgbClr val="DDDDDD"/>
                </a:solidFill>
                <a:latin typeface="Consolas" panose="020B0609020204030204" pitchFamily="49" charset="0"/>
              </a:rPr>
              <a:t>(5),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s_ID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s_ID</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student(</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i_ID</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REFERENCES</a:t>
            </a:r>
            <a:r>
              <a:rPr lang="en-US" sz="1200" dirty="0">
                <a:solidFill>
                  <a:srgbClr val="DDDDDD"/>
                </a:solidFill>
                <a:latin typeface="Consolas" panose="020B0609020204030204" pitchFamily="49" charset="0"/>
              </a:rPr>
              <a:t> instructor(</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5" name="Rectangle 4"/>
          <p:cNvSpPr/>
          <p:nvPr/>
        </p:nvSpPr>
        <p:spPr>
          <a:xfrm>
            <a:off x="373380" y="298173"/>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advisor(</a:t>
            </a:r>
            <a:r>
              <a:rPr lang="en-US" sz="1200" b="1" dirty="0" err="1"/>
              <a:t>s_ID</a:t>
            </a:r>
            <a:r>
              <a:rPr lang="en-US" sz="1200" b="1" dirty="0"/>
              <a:t>, </a:t>
            </a:r>
            <a:r>
              <a:rPr lang="en-US" sz="1200" b="1" dirty="0" err="1"/>
              <a:t>i_ID</a:t>
            </a:r>
            <a:r>
              <a:rPr lang="en-US" sz="1200" b="1" dirty="0"/>
              <a:t>)</a:t>
            </a:r>
          </a:p>
        </p:txBody>
      </p:sp>
      <p:sp>
        <p:nvSpPr>
          <p:cNvPr id="6" name="Rectangle 5"/>
          <p:cNvSpPr/>
          <p:nvPr/>
        </p:nvSpPr>
        <p:spPr>
          <a:xfrm>
            <a:off x="373380" y="2514165"/>
            <a:ext cx="6172200" cy="1384995"/>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CREATE</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TABLE</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time_slot</a:t>
            </a:r>
            <a:r>
              <a:rPr lang="en-US" sz="1200" dirty="0">
                <a:solidFill>
                  <a:srgbClr val="DDDDDD"/>
                </a:solidFill>
                <a:latin typeface="Consolas" panose="020B0609020204030204" pitchFamily="49" charset="0"/>
              </a:rPr>
              <a:t>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time_slot_id</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day</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start_time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end_time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VARCHAR</a:t>
            </a:r>
            <a:r>
              <a:rPr lang="en-US" sz="1200" dirty="0">
                <a:solidFill>
                  <a:srgbClr val="DDDDDD"/>
                </a:solidFill>
                <a:latin typeface="Consolas" panose="020B0609020204030204" pitchFamily="49" charset="0"/>
              </a:rPr>
              <a:t>(255),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a:t>
            </a:r>
            <a:r>
              <a:rPr lang="en-US" sz="1200" b="1" dirty="0">
                <a:solidFill>
                  <a:srgbClr val="F92672"/>
                </a:solidFill>
                <a:latin typeface="Consolas" panose="020B0609020204030204" pitchFamily="49" charset="0"/>
              </a:rPr>
              <a:t>KEY</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time_slot_id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endParaRPr lang="en-US" sz="1200" dirty="0"/>
          </a:p>
        </p:txBody>
      </p:sp>
      <p:sp>
        <p:nvSpPr>
          <p:cNvPr id="7" name="Rectangle 6"/>
          <p:cNvSpPr/>
          <p:nvPr/>
        </p:nvSpPr>
        <p:spPr>
          <a:xfrm>
            <a:off x="373380" y="2237166"/>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time slot(</a:t>
            </a:r>
            <a:r>
              <a:rPr lang="en-US" sz="1200" b="1" dirty="0" err="1"/>
              <a:t>time_slot_id</a:t>
            </a:r>
            <a:r>
              <a:rPr lang="en-US" sz="1200" b="1" dirty="0"/>
              <a:t>, day, </a:t>
            </a:r>
            <a:r>
              <a:rPr lang="en-US" sz="1200" b="1" dirty="0" err="1"/>
              <a:t>start_time</a:t>
            </a:r>
            <a:r>
              <a:rPr lang="en-US" sz="1200" b="1" dirty="0"/>
              <a:t>, </a:t>
            </a:r>
            <a:r>
              <a:rPr lang="en-US" sz="1200" b="1" dirty="0" err="1"/>
              <a:t>end_time</a:t>
            </a:r>
            <a:r>
              <a:rPr lang="en-US" sz="1200" b="1" dirty="0"/>
              <a:t>)</a:t>
            </a:r>
          </a:p>
        </p:txBody>
      </p:sp>
      <p:sp>
        <p:nvSpPr>
          <p:cNvPr id="8" name="Rectangle 7"/>
          <p:cNvSpPr/>
          <p:nvPr/>
        </p:nvSpPr>
        <p:spPr>
          <a:xfrm>
            <a:off x="373380" y="4174384"/>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err="1"/>
              <a:t>prereq</a:t>
            </a:r>
            <a:r>
              <a:rPr lang="en-US" sz="1200" b="1" dirty="0"/>
              <a:t>(</a:t>
            </a:r>
            <a:r>
              <a:rPr lang="en-US" sz="1200" b="1" dirty="0" err="1"/>
              <a:t>course_id</a:t>
            </a:r>
            <a:r>
              <a:rPr lang="en-US" sz="1200" b="1" dirty="0"/>
              <a:t>, </a:t>
            </a:r>
            <a:r>
              <a:rPr lang="en-US" sz="1200" b="1" dirty="0" err="1"/>
              <a:t>prereq_id</a:t>
            </a:r>
            <a:r>
              <a:rPr lang="en-US" sz="1200" b="1" dirty="0"/>
              <a:t>)</a:t>
            </a:r>
          </a:p>
        </p:txBody>
      </p:sp>
      <p:sp>
        <p:nvSpPr>
          <p:cNvPr id="10" name="Rectangle 9"/>
          <p:cNvSpPr/>
          <p:nvPr/>
        </p:nvSpPr>
        <p:spPr>
          <a:xfrm>
            <a:off x="373380" y="4451383"/>
            <a:ext cx="6172200" cy="1200329"/>
          </a:xfrm>
          <a:prstGeom prst="rect">
            <a:avLst/>
          </a:prstGeom>
          <a:solidFill>
            <a:srgbClr val="262626"/>
          </a:solidFill>
        </p:spPr>
        <p:txBody>
          <a:bodyPr wrap="square">
            <a:spAutoFit/>
          </a:bodyPr>
          <a:lstStyle/>
          <a:p>
            <a:r>
              <a:rPr lang="en-US" sz="1200" dirty="0">
                <a:solidFill>
                  <a:srgbClr val="DDDDDD"/>
                </a:solidFill>
                <a:latin typeface="Consolas" panose="020B0609020204030204" pitchFamily="49" charset="0"/>
              </a:rPr>
              <a:t>CREATE TABLE </a:t>
            </a:r>
            <a:r>
              <a:rPr lang="en-US" sz="1200" dirty="0" err="1">
                <a:solidFill>
                  <a:srgbClr val="DDDDDD"/>
                </a:solidFill>
                <a:latin typeface="Consolas" panose="020B0609020204030204" pitchFamily="49" charset="0"/>
              </a:rPr>
              <a:t>prereq</a:t>
            </a:r>
            <a:r>
              <a:rPr lang="en-US" sz="1200" dirty="0">
                <a:solidFill>
                  <a:srgbClr val="DDDDDD"/>
                </a:solidFill>
                <a:latin typeface="Consolas" panose="020B0609020204030204" pitchFamily="49" charset="0"/>
              </a:rPr>
              <a:t> (</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a:solidFill>
                  <a:srgbClr val="F92672"/>
                </a:solidFill>
                <a:latin typeface="Consolas" panose="020B0609020204030204" pitchFamily="49" charset="0"/>
              </a:rPr>
              <a:t>course_id</a:t>
            </a:r>
            <a:r>
              <a:rPr lang="en-US" sz="1200" dirty="0">
                <a:solidFill>
                  <a:srgbClr val="DDDDDD"/>
                </a:solidFill>
                <a:latin typeface="Consolas" panose="020B0609020204030204" pitchFamily="49" charset="0"/>
              </a:rPr>
              <a:t> VARCHAR(255),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prereq_id</a:t>
            </a:r>
            <a:r>
              <a:rPr lang="en-US" sz="1200" dirty="0">
                <a:solidFill>
                  <a:srgbClr val="DDDDDD"/>
                </a:solidFill>
                <a:latin typeface="Consolas" panose="020B0609020204030204" pitchFamily="49" charset="0"/>
              </a:rPr>
              <a:t> VARCHAR(255),</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PRIMARY KEY (</a:t>
            </a:r>
            <a:r>
              <a:rPr lang="en-US" sz="1200" dirty="0">
                <a:solidFill>
                  <a:srgbClr val="F92672"/>
                </a:solidFill>
                <a:latin typeface="Consolas" panose="020B0609020204030204" pitchFamily="49" charset="0"/>
              </a:rPr>
              <a:t>course_id</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prereq_id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    FOREIGN KEY (</a:t>
            </a:r>
            <a:r>
              <a:rPr lang="en-US" sz="1200" dirty="0">
                <a:solidFill>
                  <a:srgbClr val="F92672"/>
                </a:solidFill>
                <a:latin typeface="Consolas" panose="020B0609020204030204" pitchFamily="49" charset="0"/>
              </a:rPr>
              <a:t>course_id</a:t>
            </a:r>
            <a:r>
              <a:rPr lang="en-US" sz="1200" dirty="0">
                <a:solidFill>
                  <a:srgbClr val="DDDDDD"/>
                </a:solidFill>
                <a:latin typeface="Consolas" panose="020B0609020204030204" pitchFamily="49" charset="0"/>
              </a:rPr>
              <a:t>) REFERENCES course(</a:t>
            </a:r>
            <a:r>
              <a:rPr lang="en-US" sz="1200" dirty="0">
                <a:solidFill>
                  <a:srgbClr val="F92672"/>
                </a:solidFill>
                <a:latin typeface="Consolas" panose="020B0609020204030204" pitchFamily="49" charset="0"/>
              </a:rPr>
              <a:t>course_id</a:t>
            </a:r>
            <a:r>
              <a:rPr lang="en-US" sz="1200" dirty="0">
                <a:solidFill>
                  <a:srgbClr val="DDDDDD"/>
                </a:solidFill>
                <a:latin typeface="Consolas" panose="020B0609020204030204" pitchFamily="49" charset="0"/>
              </a:rPr>
              <a:t>)</a:t>
            </a:r>
            <a:br>
              <a:rPr lang="en-US" sz="1200" dirty="0">
                <a:solidFill>
                  <a:srgbClr val="DDDDDD"/>
                </a:solidFill>
                <a:latin typeface="Consolas" panose="020B0609020204030204" pitchFamily="49" charset="0"/>
              </a:rPr>
            </a:br>
            <a:r>
              <a:rPr lang="en-US" sz="1200" dirty="0">
                <a:solidFill>
                  <a:srgbClr val="DDDDDD"/>
                </a:solidFill>
                <a:latin typeface="Consolas" panose="020B0609020204030204" pitchFamily="49" charset="0"/>
              </a:rPr>
              <a:t>)</a:t>
            </a:r>
            <a:r>
              <a:rPr lang="en-US" sz="1200" dirty="0">
                <a:solidFill>
                  <a:srgbClr val="75715E"/>
                </a:solidFill>
                <a:latin typeface="Consolas" panose="020B0609020204030204" pitchFamily="49" charset="0"/>
              </a:rPr>
              <a:t>;</a:t>
            </a:r>
            <a:endParaRPr lang="en-US" sz="1200" dirty="0"/>
          </a:p>
        </p:txBody>
      </p:sp>
      <p:sp>
        <p:nvSpPr>
          <p:cNvPr id="11" name="Rectangle 10"/>
          <p:cNvSpPr/>
          <p:nvPr/>
        </p:nvSpPr>
        <p:spPr>
          <a:xfrm>
            <a:off x="373380" y="7454189"/>
            <a:ext cx="6172200" cy="461665"/>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INSERT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INTO</a:t>
            </a:r>
            <a:r>
              <a:rPr lang="en-US" sz="1200" dirty="0">
                <a:solidFill>
                  <a:srgbClr val="DDDDDD"/>
                </a:solidFill>
                <a:latin typeface="Consolas" panose="020B0609020204030204" pitchFamily="49" charset="0"/>
              </a:rPr>
              <a:t> Classroom (building, </a:t>
            </a:r>
            <a:r>
              <a:rPr lang="en-US" sz="1200" dirty="0" err="1">
                <a:solidFill>
                  <a:srgbClr val="DDDDDD"/>
                </a:solidFill>
                <a:latin typeface="Consolas" panose="020B0609020204030204" pitchFamily="49" charset="0"/>
              </a:rPr>
              <a:t>room_number</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capacity</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VALUES</a:t>
            </a:r>
            <a:r>
              <a:rPr lang="en-US" sz="1200" dirty="0">
                <a:solidFill>
                  <a:srgbClr val="DDDDDD"/>
                </a:solidFill>
                <a:latin typeface="Consolas" panose="020B0609020204030204" pitchFamily="49" charset="0"/>
              </a:rPr>
              <a:t> </a:t>
            </a:r>
            <a:r>
              <a:rPr lang="en-US" sz="1200" dirty="0" smtClean="0">
                <a:solidFill>
                  <a:srgbClr val="DDDDDD"/>
                </a:solidFill>
                <a:latin typeface="Consolas" panose="020B0609020204030204" pitchFamily="49" charset="0"/>
              </a:rPr>
              <a:t>(</a:t>
            </a:r>
            <a:r>
              <a:rPr lang="en-US" sz="1200" dirty="0" err="1" smtClean="0">
                <a:solidFill>
                  <a:srgbClr val="A6E22E"/>
                </a:solidFill>
                <a:latin typeface="Consolas" panose="020B0609020204030204" pitchFamily="49" charset="0"/>
              </a:rPr>
              <a:t>Jamall</a:t>
            </a:r>
            <a:r>
              <a:rPr lang="en-US" sz="1200" dirty="0" smtClean="0">
                <a:solidFill>
                  <a:srgbClr val="A6E22E"/>
                </a:solidFill>
                <a:latin typeface="Consolas" panose="020B0609020204030204" pitchFamily="49" charset="0"/>
              </a:rPr>
              <a:t> </a:t>
            </a:r>
            <a:r>
              <a:rPr lang="en-US" sz="1200" dirty="0">
                <a:solidFill>
                  <a:srgbClr val="A6E22E"/>
                </a:solidFill>
                <a:latin typeface="Consolas" panose="020B0609020204030204" pitchFamily="49" charset="0"/>
              </a:rPr>
              <a:t>Hall'</a:t>
            </a:r>
            <a:r>
              <a:rPr lang="en-US" sz="1200" dirty="0">
                <a:solidFill>
                  <a:srgbClr val="DDDDDD"/>
                </a:solidFill>
                <a:latin typeface="Consolas" panose="020B0609020204030204" pitchFamily="49" charset="0"/>
              </a:rPr>
              <a:t>, </a:t>
            </a:r>
            <a:r>
              <a:rPr lang="en-US" sz="1200" dirty="0" smtClean="0">
                <a:solidFill>
                  <a:srgbClr val="DDDDDD"/>
                </a:solidFill>
                <a:latin typeface="Consolas" panose="020B0609020204030204" pitchFamily="49" charset="0"/>
              </a:rPr>
              <a:t>102, 60</a:t>
            </a:r>
            <a:r>
              <a:rPr lang="en-US" sz="1200" dirty="0">
                <a:solidFill>
                  <a:srgbClr val="DDDDDD"/>
                </a:solidFill>
                <a:latin typeface="Consolas" panose="020B0609020204030204" pitchFamily="49" charset="0"/>
              </a:rPr>
              <a:t>);</a:t>
            </a:r>
            <a:endParaRPr lang="en-US" sz="1200" dirty="0"/>
          </a:p>
        </p:txBody>
      </p:sp>
      <p:sp>
        <p:nvSpPr>
          <p:cNvPr id="12" name="Rectangle 11"/>
          <p:cNvSpPr/>
          <p:nvPr/>
        </p:nvSpPr>
        <p:spPr>
          <a:xfrm>
            <a:off x="373380" y="7177190"/>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smtClean="0"/>
              <a:t>Insert into Classroom Table</a:t>
            </a:r>
            <a:endParaRPr lang="en-US" sz="1200" b="1" dirty="0"/>
          </a:p>
        </p:txBody>
      </p:sp>
      <p:pic>
        <p:nvPicPr>
          <p:cNvPr id="13" name="Picture 12"/>
          <p:cNvPicPr>
            <a:picLocks noChangeAspect="1"/>
          </p:cNvPicPr>
          <p:nvPr/>
        </p:nvPicPr>
        <p:blipFill>
          <a:blip r:embed="rId2"/>
          <a:stretch>
            <a:fillRect/>
          </a:stretch>
        </p:blipFill>
        <p:spPr>
          <a:xfrm>
            <a:off x="373380" y="7921311"/>
            <a:ext cx="6172200" cy="1143000"/>
          </a:xfrm>
          <a:prstGeom prst="rect">
            <a:avLst/>
          </a:prstGeom>
        </p:spPr>
      </p:pic>
      <p:sp>
        <p:nvSpPr>
          <p:cNvPr id="15" name="Rectangle 14"/>
          <p:cNvSpPr/>
          <p:nvPr/>
        </p:nvSpPr>
        <p:spPr>
          <a:xfrm>
            <a:off x="373380" y="6253861"/>
            <a:ext cx="6057900" cy="523220"/>
          </a:xfrm>
          <a:prstGeom prst="rect">
            <a:avLst/>
          </a:prstGeom>
        </p:spPr>
        <p:txBody>
          <a:bodyPr wrap="square">
            <a:spAutoFit/>
          </a:bodyPr>
          <a:lstStyle/>
          <a:p>
            <a:r>
              <a:rPr lang="en-US" sz="1400" b="1" dirty="0">
                <a:solidFill>
                  <a:schemeClr val="accent1">
                    <a:lumMod val="50000"/>
                  </a:schemeClr>
                </a:solidFill>
              </a:rPr>
              <a:t>3</a:t>
            </a:r>
            <a:r>
              <a:rPr lang="en-US" sz="1400" b="1" dirty="0" smtClean="0">
                <a:solidFill>
                  <a:schemeClr val="accent1">
                    <a:lumMod val="50000"/>
                  </a:schemeClr>
                </a:solidFill>
              </a:rPr>
              <a:t>. </a:t>
            </a:r>
            <a:r>
              <a:rPr lang="en-US" sz="1400" b="1" dirty="0">
                <a:solidFill>
                  <a:schemeClr val="accent1">
                    <a:lumMod val="50000"/>
                  </a:schemeClr>
                </a:solidFill>
              </a:rPr>
              <a:t> </a:t>
            </a:r>
            <a:r>
              <a:rPr lang="en-US" sz="1400" b="1" dirty="0" smtClean="0">
                <a:solidFill>
                  <a:schemeClr val="accent1">
                    <a:lumMod val="50000"/>
                  </a:schemeClr>
                </a:solidFill>
              </a:rPr>
              <a:t>Solve </a:t>
            </a:r>
            <a:r>
              <a:rPr lang="en-US" sz="1400" b="1" dirty="0">
                <a:solidFill>
                  <a:schemeClr val="accent1">
                    <a:lumMod val="50000"/>
                  </a:schemeClr>
                </a:solidFill>
              </a:rPr>
              <a:t>all the queries </a:t>
            </a:r>
            <a:r>
              <a:rPr lang="en-US" sz="1400" b="1" dirty="0" smtClean="0">
                <a:solidFill>
                  <a:schemeClr val="accent1">
                    <a:lumMod val="50000"/>
                  </a:schemeClr>
                </a:solidFill>
              </a:rPr>
              <a:t>in </a:t>
            </a:r>
            <a:r>
              <a:rPr lang="en-US" sz="1400" b="1" dirty="0">
                <a:solidFill>
                  <a:schemeClr val="accent1">
                    <a:lumMod val="50000"/>
                  </a:schemeClr>
                </a:solidFill>
              </a:rPr>
              <a:t>Chapter </a:t>
            </a:r>
            <a:r>
              <a:rPr lang="en-US" sz="1400" b="1" dirty="0" smtClean="0">
                <a:solidFill>
                  <a:schemeClr val="accent1">
                    <a:lumMod val="50000"/>
                  </a:schemeClr>
                </a:solidFill>
              </a:rPr>
              <a:t>3 Introduction </a:t>
            </a:r>
            <a:r>
              <a:rPr lang="en-US" sz="1400" b="1" dirty="0">
                <a:solidFill>
                  <a:schemeClr val="accent1">
                    <a:lumMod val="50000"/>
                  </a:schemeClr>
                </a:solidFill>
              </a:rPr>
              <a:t>to SQL Lecture basis on 21.03.2023. Write the query first and </a:t>
            </a:r>
            <a:r>
              <a:rPr lang="en-US" sz="1400" b="1" dirty="0" smtClean="0">
                <a:solidFill>
                  <a:schemeClr val="accent1">
                    <a:lumMod val="50000"/>
                  </a:schemeClr>
                </a:solidFill>
              </a:rPr>
              <a:t>then write </a:t>
            </a:r>
            <a:r>
              <a:rPr lang="en-US" sz="1400" b="1" dirty="0">
                <a:solidFill>
                  <a:schemeClr val="accent1">
                    <a:lumMod val="50000"/>
                  </a:schemeClr>
                </a:solidFill>
              </a:rPr>
              <a:t>the SQL solution</a:t>
            </a:r>
            <a:endParaRPr lang="en-US" sz="1400" b="1" dirty="0">
              <a:solidFill>
                <a:schemeClr val="accent1">
                  <a:lumMod val="50000"/>
                </a:schemeClr>
              </a:solidFill>
            </a:endParaRPr>
          </a:p>
        </p:txBody>
      </p:sp>
    </p:spTree>
    <p:extLst>
      <p:ext uri="{BB962C8B-B14F-4D97-AF65-F5344CB8AC3E}">
        <p14:creationId xmlns:p14="http://schemas.microsoft.com/office/powerpoint/2010/main" val="3442691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8140" y="198339"/>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smtClean="0"/>
              <a:t>Insert into department Table</a:t>
            </a:r>
            <a:endParaRPr lang="en-US" sz="1200" b="1" dirty="0"/>
          </a:p>
        </p:txBody>
      </p:sp>
      <p:sp>
        <p:nvSpPr>
          <p:cNvPr id="7" name="Rectangle 6"/>
          <p:cNvSpPr/>
          <p:nvPr/>
        </p:nvSpPr>
        <p:spPr>
          <a:xfrm>
            <a:off x="358140" y="463878"/>
            <a:ext cx="6172200" cy="461665"/>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INSERT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INTO</a:t>
            </a:r>
            <a:r>
              <a:rPr lang="en-US" sz="1200" dirty="0">
                <a:solidFill>
                  <a:srgbClr val="DDDDDD"/>
                </a:solidFill>
                <a:latin typeface="Consolas" panose="020B0609020204030204" pitchFamily="49" charset="0"/>
              </a:rPr>
              <a:t> department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building, budget) </a:t>
            </a:r>
            <a:r>
              <a:rPr lang="en-US" sz="1200" b="1" dirty="0">
                <a:solidFill>
                  <a:srgbClr val="F92672"/>
                </a:solidFill>
                <a:latin typeface="Consolas" panose="020B0609020204030204" pitchFamily="49" charset="0"/>
              </a:rPr>
              <a:t>VALUES</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'Computer Science'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'Engineering'</a:t>
            </a:r>
            <a:r>
              <a:rPr lang="en-US" sz="1200" dirty="0">
                <a:solidFill>
                  <a:srgbClr val="DDDDDD"/>
                </a:solidFill>
                <a:latin typeface="Consolas" panose="020B0609020204030204" pitchFamily="49" charset="0"/>
              </a:rPr>
              <a:t>, 500000.00);</a:t>
            </a:r>
            <a:endParaRPr lang="en-US" sz="1200" dirty="0"/>
          </a:p>
        </p:txBody>
      </p:sp>
      <p:pic>
        <p:nvPicPr>
          <p:cNvPr id="8" name="Picture 7"/>
          <p:cNvPicPr>
            <a:picLocks noChangeAspect="1"/>
          </p:cNvPicPr>
          <p:nvPr/>
        </p:nvPicPr>
        <p:blipFill>
          <a:blip r:embed="rId2"/>
          <a:stretch>
            <a:fillRect/>
          </a:stretch>
        </p:blipFill>
        <p:spPr>
          <a:xfrm>
            <a:off x="358140" y="925882"/>
            <a:ext cx="6172200" cy="1095375"/>
          </a:xfrm>
          <a:prstGeom prst="rect">
            <a:avLst/>
          </a:prstGeom>
        </p:spPr>
      </p:pic>
      <p:sp>
        <p:nvSpPr>
          <p:cNvPr id="10" name="Rectangle 9"/>
          <p:cNvSpPr/>
          <p:nvPr/>
        </p:nvSpPr>
        <p:spPr>
          <a:xfrm>
            <a:off x="358140" y="2416362"/>
            <a:ext cx="6172200" cy="461665"/>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INSERT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INTO</a:t>
            </a:r>
            <a:r>
              <a:rPr lang="en-US" sz="1200" dirty="0">
                <a:solidFill>
                  <a:srgbClr val="DDDDDD"/>
                </a:solidFill>
                <a:latin typeface="Consolas" panose="020B0609020204030204" pitchFamily="49" charset="0"/>
              </a:rPr>
              <a:t> course (course_id, title,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credits) </a:t>
            </a:r>
            <a:r>
              <a:rPr lang="en-US" sz="1200" b="1" dirty="0">
                <a:solidFill>
                  <a:srgbClr val="F92672"/>
                </a:solidFill>
                <a:latin typeface="Consolas" panose="020B0609020204030204" pitchFamily="49" charset="0"/>
              </a:rPr>
              <a:t>VALUES</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'CS101'</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'Introduction to Computer Science'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'Computer Science'</a:t>
            </a:r>
            <a:r>
              <a:rPr lang="en-US" sz="1200" dirty="0">
                <a:solidFill>
                  <a:srgbClr val="DDDDDD"/>
                </a:solidFill>
                <a:latin typeface="Consolas" panose="020B0609020204030204" pitchFamily="49" charset="0"/>
              </a:rPr>
              <a:t>, 3);</a:t>
            </a:r>
            <a:endParaRPr lang="en-US" sz="1200" dirty="0"/>
          </a:p>
        </p:txBody>
      </p:sp>
      <p:sp>
        <p:nvSpPr>
          <p:cNvPr id="11" name="Rectangle 10"/>
          <p:cNvSpPr/>
          <p:nvPr/>
        </p:nvSpPr>
        <p:spPr>
          <a:xfrm>
            <a:off x="358140" y="2148600"/>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smtClean="0"/>
              <a:t>Insert into course Table</a:t>
            </a:r>
            <a:endParaRPr lang="en-US" sz="1200" b="1" dirty="0"/>
          </a:p>
        </p:txBody>
      </p:sp>
      <p:pic>
        <p:nvPicPr>
          <p:cNvPr id="12" name="Picture 11"/>
          <p:cNvPicPr>
            <a:picLocks noChangeAspect="1"/>
          </p:cNvPicPr>
          <p:nvPr/>
        </p:nvPicPr>
        <p:blipFill>
          <a:blip r:embed="rId3"/>
          <a:stretch>
            <a:fillRect/>
          </a:stretch>
        </p:blipFill>
        <p:spPr>
          <a:xfrm>
            <a:off x="358140" y="2878027"/>
            <a:ext cx="6172200" cy="1362075"/>
          </a:xfrm>
          <a:prstGeom prst="rect">
            <a:avLst/>
          </a:prstGeom>
        </p:spPr>
      </p:pic>
      <p:sp>
        <p:nvSpPr>
          <p:cNvPr id="13" name="Rectangle 12"/>
          <p:cNvSpPr/>
          <p:nvPr/>
        </p:nvSpPr>
        <p:spPr>
          <a:xfrm>
            <a:off x="358140" y="4625363"/>
            <a:ext cx="6172200" cy="461665"/>
          </a:xfrm>
          <a:prstGeom prst="rect">
            <a:avLst/>
          </a:prstGeom>
          <a:solidFill>
            <a:srgbClr val="262626"/>
          </a:solidFill>
        </p:spPr>
        <p:txBody>
          <a:bodyPr wrap="square">
            <a:spAutoFit/>
          </a:bodyPr>
          <a:lstStyle/>
          <a:p>
            <a:r>
              <a:rPr lang="en-US" sz="1200" b="1" dirty="0">
                <a:solidFill>
                  <a:srgbClr val="F92672"/>
                </a:solidFill>
                <a:latin typeface="Consolas" panose="020B0609020204030204" pitchFamily="49" charset="0"/>
              </a:rPr>
              <a:t>INSERT</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INTO</a:t>
            </a:r>
            <a:r>
              <a:rPr lang="en-US" sz="1200" dirty="0">
                <a:solidFill>
                  <a:srgbClr val="DDDDDD"/>
                </a:solidFill>
                <a:latin typeface="Consolas" panose="020B0609020204030204" pitchFamily="49" charset="0"/>
              </a:rPr>
              <a:t> instructor (</a:t>
            </a:r>
            <a:r>
              <a:rPr lang="en-US" sz="1200" b="1" dirty="0">
                <a:solidFill>
                  <a:srgbClr val="F92672"/>
                </a:solidFill>
                <a:latin typeface="Consolas" panose="020B0609020204030204" pitchFamily="49" charset="0"/>
              </a:rPr>
              <a:t>ID</a:t>
            </a:r>
            <a:r>
              <a:rPr lang="en-US" sz="1200" dirty="0">
                <a:solidFill>
                  <a:srgbClr val="DDDDDD"/>
                </a:solidFill>
                <a:latin typeface="Consolas" panose="020B0609020204030204" pitchFamily="49" charset="0"/>
              </a:rPr>
              <a:t>, </a:t>
            </a:r>
            <a:r>
              <a:rPr lang="en-US" sz="1200" b="1" dirty="0">
                <a:solidFill>
                  <a:srgbClr val="F92672"/>
                </a:solidFill>
                <a:latin typeface="Consolas" panose="020B0609020204030204" pitchFamily="49" charset="0"/>
              </a:rPr>
              <a:t>name</a:t>
            </a:r>
            <a:r>
              <a:rPr lang="en-US" sz="1200" dirty="0">
                <a:solidFill>
                  <a:srgbClr val="DDDDDD"/>
                </a:solidFill>
                <a:latin typeface="Consolas" panose="020B0609020204030204" pitchFamily="49" charset="0"/>
              </a:rPr>
              <a:t>, </a:t>
            </a:r>
            <a:r>
              <a:rPr lang="en-US" sz="1200" dirty="0" err="1">
                <a:solidFill>
                  <a:srgbClr val="DDDDDD"/>
                </a:solidFill>
                <a:latin typeface="Consolas" panose="020B0609020204030204" pitchFamily="49" charset="0"/>
              </a:rPr>
              <a:t>dept_name</a:t>
            </a:r>
            <a:r>
              <a:rPr lang="en-US" sz="1200" dirty="0">
                <a:solidFill>
                  <a:srgbClr val="DDDDDD"/>
                </a:solidFill>
                <a:latin typeface="Consolas" panose="020B0609020204030204" pitchFamily="49" charset="0"/>
              </a:rPr>
              <a:t>, salary) </a:t>
            </a:r>
            <a:r>
              <a:rPr lang="en-US" sz="1200" b="1" dirty="0">
                <a:solidFill>
                  <a:srgbClr val="F92672"/>
                </a:solidFill>
                <a:latin typeface="Consolas" panose="020B0609020204030204" pitchFamily="49" charset="0"/>
              </a:rPr>
              <a:t>VALUES</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'101'</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'John Doe'</a:t>
            </a:r>
            <a:r>
              <a:rPr lang="en-US" sz="1200" dirty="0">
                <a:solidFill>
                  <a:srgbClr val="DDDDDD"/>
                </a:solidFill>
                <a:latin typeface="Consolas" panose="020B0609020204030204" pitchFamily="49" charset="0"/>
              </a:rPr>
              <a:t>, </a:t>
            </a:r>
            <a:r>
              <a:rPr lang="en-US" sz="1200" dirty="0">
                <a:solidFill>
                  <a:srgbClr val="A6E22E"/>
                </a:solidFill>
                <a:latin typeface="Consolas" panose="020B0609020204030204" pitchFamily="49" charset="0"/>
              </a:rPr>
              <a:t>'Computer Science'</a:t>
            </a:r>
            <a:r>
              <a:rPr lang="en-US" sz="1200" dirty="0">
                <a:solidFill>
                  <a:srgbClr val="DDDDDD"/>
                </a:solidFill>
                <a:latin typeface="Consolas" panose="020B0609020204030204" pitchFamily="49" charset="0"/>
              </a:rPr>
              <a:t>, 80000.00);</a:t>
            </a:r>
            <a:endParaRPr lang="en-US" sz="1200" dirty="0"/>
          </a:p>
        </p:txBody>
      </p:sp>
      <p:sp>
        <p:nvSpPr>
          <p:cNvPr id="14" name="Rectangle 13"/>
          <p:cNvSpPr/>
          <p:nvPr/>
        </p:nvSpPr>
        <p:spPr>
          <a:xfrm>
            <a:off x="358140" y="4367825"/>
            <a:ext cx="6172200"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smtClean="0"/>
              <a:t>Insert into instructor Table</a:t>
            </a:r>
            <a:endParaRPr lang="en-US" sz="1200" b="1" dirty="0"/>
          </a:p>
        </p:txBody>
      </p:sp>
      <p:pic>
        <p:nvPicPr>
          <p:cNvPr id="15" name="Picture 14"/>
          <p:cNvPicPr>
            <a:picLocks noChangeAspect="1"/>
          </p:cNvPicPr>
          <p:nvPr/>
        </p:nvPicPr>
        <p:blipFill>
          <a:blip r:embed="rId4"/>
          <a:stretch>
            <a:fillRect/>
          </a:stretch>
        </p:blipFill>
        <p:spPr>
          <a:xfrm>
            <a:off x="358140" y="5087028"/>
            <a:ext cx="6172200" cy="1143000"/>
          </a:xfrm>
          <a:prstGeom prst="rect">
            <a:avLst/>
          </a:prstGeom>
        </p:spPr>
      </p:pic>
      <p:sp>
        <p:nvSpPr>
          <p:cNvPr id="17" name="Rectangle 16"/>
          <p:cNvSpPr/>
          <p:nvPr/>
        </p:nvSpPr>
        <p:spPr>
          <a:xfrm>
            <a:off x="388146" y="6395233"/>
            <a:ext cx="3738431"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name from instructor;</a:t>
            </a:r>
          </a:p>
        </p:txBody>
      </p:sp>
      <p:pic>
        <p:nvPicPr>
          <p:cNvPr id="18" name="Picture 17"/>
          <p:cNvPicPr>
            <a:picLocks noChangeAspect="1"/>
          </p:cNvPicPr>
          <p:nvPr/>
        </p:nvPicPr>
        <p:blipFill rotWithShape="1">
          <a:blip r:embed="rId5"/>
          <a:srcRect l="39053" r="-108"/>
          <a:stretch/>
        </p:blipFill>
        <p:spPr>
          <a:xfrm>
            <a:off x="358140" y="6704624"/>
            <a:ext cx="3768437" cy="3005168"/>
          </a:xfrm>
          <a:prstGeom prst="rect">
            <a:avLst/>
          </a:prstGeom>
        </p:spPr>
      </p:pic>
    </p:spTree>
    <p:extLst>
      <p:ext uri="{BB962C8B-B14F-4D97-AF65-F5344CB8AC3E}">
        <p14:creationId xmlns:p14="http://schemas.microsoft.com/office/powerpoint/2010/main" val="2067698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3380" y="204122"/>
            <a:ext cx="3663834"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a:t>
            </a:r>
            <a:r>
              <a:rPr lang="en-US" sz="1200" b="1" dirty="0" err="1"/>
              <a:t>dept_name</a:t>
            </a:r>
            <a:r>
              <a:rPr lang="en-US" sz="1200" b="1" dirty="0"/>
              <a:t> FROM instructor;</a:t>
            </a:r>
          </a:p>
        </p:txBody>
      </p:sp>
      <p:pic>
        <p:nvPicPr>
          <p:cNvPr id="9" name="Picture 8"/>
          <p:cNvPicPr>
            <a:picLocks noChangeAspect="1"/>
          </p:cNvPicPr>
          <p:nvPr/>
        </p:nvPicPr>
        <p:blipFill rotWithShape="1">
          <a:blip r:embed="rId2"/>
          <a:srcRect l="40701"/>
          <a:stretch/>
        </p:blipFill>
        <p:spPr>
          <a:xfrm>
            <a:off x="343374" y="481121"/>
            <a:ext cx="3693840" cy="3865004"/>
          </a:xfrm>
          <a:prstGeom prst="rect">
            <a:avLst/>
          </a:prstGeom>
        </p:spPr>
      </p:pic>
      <p:sp>
        <p:nvSpPr>
          <p:cNvPr id="10" name="Rectangle 9"/>
          <p:cNvSpPr/>
          <p:nvPr/>
        </p:nvSpPr>
        <p:spPr>
          <a:xfrm>
            <a:off x="343374" y="4650327"/>
            <a:ext cx="3924774"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DISTINCT </a:t>
            </a:r>
            <a:r>
              <a:rPr lang="en-US" sz="1200" b="1" dirty="0" err="1"/>
              <a:t>dept_name</a:t>
            </a:r>
            <a:r>
              <a:rPr lang="en-US" sz="1200" b="1" dirty="0"/>
              <a:t> FROM instructor;</a:t>
            </a:r>
          </a:p>
        </p:txBody>
      </p:sp>
      <p:pic>
        <p:nvPicPr>
          <p:cNvPr id="11" name="Picture 10"/>
          <p:cNvPicPr>
            <a:picLocks noChangeAspect="1"/>
          </p:cNvPicPr>
          <p:nvPr/>
        </p:nvPicPr>
        <p:blipFill rotWithShape="1">
          <a:blip r:embed="rId3"/>
          <a:srcRect l="36412"/>
          <a:stretch/>
        </p:blipFill>
        <p:spPr>
          <a:xfrm>
            <a:off x="343374" y="4927326"/>
            <a:ext cx="3924774" cy="4114800"/>
          </a:xfrm>
          <a:prstGeom prst="rect">
            <a:avLst/>
          </a:prstGeom>
        </p:spPr>
      </p:pic>
    </p:spTree>
    <p:extLst>
      <p:ext uri="{BB962C8B-B14F-4D97-AF65-F5344CB8AC3E}">
        <p14:creationId xmlns:p14="http://schemas.microsoft.com/office/powerpoint/2010/main" val="4149801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7660" y="303824"/>
            <a:ext cx="2842984" cy="461665"/>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DISTINCT </a:t>
            </a:r>
            <a:r>
              <a:rPr lang="en-US" sz="1200" b="1" dirty="0" err="1" smtClean="0"/>
              <a:t>dept_name</a:t>
            </a:r>
            <a:r>
              <a:rPr lang="en-US" sz="1200" b="1" dirty="0" smtClean="0"/>
              <a:t> </a:t>
            </a:r>
            <a:r>
              <a:rPr lang="en-US" sz="1200" b="1" dirty="0"/>
              <a:t>FROM instructor;</a:t>
            </a:r>
          </a:p>
        </p:txBody>
      </p:sp>
      <p:pic>
        <p:nvPicPr>
          <p:cNvPr id="7" name="Picture 6"/>
          <p:cNvPicPr>
            <a:picLocks noChangeAspect="1"/>
          </p:cNvPicPr>
          <p:nvPr/>
        </p:nvPicPr>
        <p:blipFill rotWithShape="1">
          <a:blip r:embed="rId2"/>
          <a:srcRect l="37743"/>
          <a:stretch/>
        </p:blipFill>
        <p:spPr>
          <a:xfrm>
            <a:off x="327660" y="716896"/>
            <a:ext cx="2842984" cy="3195006"/>
          </a:xfrm>
          <a:prstGeom prst="rect">
            <a:avLst/>
          </a:prstGeom>
        </p:spPr>
      </p:pic>
      <p:sp>
        <p:nvSpPr>
          <p:cNvPr id="8" name="Rectangle 7"/>
          <p:cNvSpPr/>
          <p:nvPr/>
        </p:nvSpPr>
        <p:spPr>
          <a:xfrm>
            <a:off x="327660" y="4914900"/>
            <a:ext cx="4504805" cy="276999"/>
          </a:xfrm>
          <a:prstGeom prst="rect">
            <a:avLst/>
          </a:prstGeom>
          <a:solidFill>
            <a:schemeClr val="accent3"/>
          </a:solidFill>
        </p:spPr>
        <p:txBody>
          <a:bodyPr wrap="square">
            <a:spAutoFit/>
          </a:bodyPr>
          <a:lstStyle/>
          <a:p>
            <a:pPr marL="285750" indent="-285750">
              <a:buFont typeface="Wingdings" panose="05000000000000000000" pitchFamily="2" charset="2"/>
              <a:buChar char="v"/>
            </a:pPr>
            <a:r>
              <a:rPr lang="en-US" sz="1200" b="1" dirty="0"/>
              <a:t>SELECT ID, name, </a:t>
            </a:r>
            <a:r>
              <a:rPr lang="en-US" sz="1200" b="1" dirty="0" err="1"/>
              <a:t>dept_name</a:t>
            </a:r>
            <a:r>
              <a:rPr lang="en-US" sz="1200" b="1" dirty="0"/>
              <a:t>, salary * </a:t>
            </a:r>
            <a:r>
              <a:rPr lang="en-US" sz="1200" b="1" dirty="0" smtClean="0"/>
              <a:t>1.1  FROM </a:t>
            </a:r>
            <a:r>
              <a:rPr lang="en-US" sz="1200" b="1" dirty="0"/>
              <a:t>instructor;</a:t>
            </a:r>
          </a:p>
        </p:txBody>
      </p:sp>
      <p:pic>
        <p:nvPicPr>
          <p:cNvPr id="9" name="Picture 8"/>
          <p:cNvPicPr>
            <a:picLocks noChangeAspect="1"/>
          </p:cNvPicPr>
          <p:nvPr/>
        </p:nvPicPr>
        <p:blipFill rotWithShape="1">
          <a:blip r:embed="rId3"/>
          <a:srcRect l="27015"/>
          <a:stretch/>
        </p:blipFill>
        <p:spPr>
          <a:xfrm>
            <a:off x="327660" y="5191899"/>
            <a:ext cx="4504805" cy="4198004"/>
          </a:xfrm>
          <a:prstGeom prst="rect">
            <a:avLst/>
          </a:prstGeom>
        </p:spPr>
      </p:pic>
    </p:spTree>
    <p:extLst>
      <p:ext uri="{BB962C8B-B14F-4D97-AF65-F5344CB8AC3E}">
        <p14:creationId xmlns:p14="http://schemas.microsoft.com/office/powerpoint/2010/main" val="8695623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1080</TotalTime>
  <Words>811</Words>
  <Application>Microsoft Office PowerPoint</Application>
  <PresentationFormat>A4 Paper (210x297 mm)</PresentationFormat>
  <Paragraphs>82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Consolas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Mohidul Alam</dc:creator>
  <cp:lastModifiedBy>Mohidul Alam</cp:lastModifiedBy>
  <cp:revision>76</cp:revision>
  <dcterms:created xsi:type="dcterms:W3CDTF">2023-03-25T08:18:24Z</dcterms:created>
  <dcterms:modified xsi:type="dcterms:W3CDTF">2023-03-29T17:14:20Z</dcterms:modified>
</cp:coreProperties>
</file>